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310" r:id="rId2"/>
    <p:sldId id="383" r:id="rId3"/>
    <p:sldId id="279" r:id="rId4"/>
    <p:sldId id="390" r:id="rId5"/>
    <p:sldId id="388" r:id="rId6"/>
    <p:sldId id="389" r:id="rId7"/>
    <p:sldId id="387" r:id="rId8"/>
    <p:sldId id="320" r:id="rId9"/>
    <p:sldId id="39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28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226D1-183D-4245-93A6-345CBBBA1D76}"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15322-7D5E-4D85-98A1-17564392E6D7}" type="slidenum">
              <a:rPr lang="en-US" smtClean="0"/>
              <a:t>‹#›</a:t>
            </a:fld>
            <a:endParaRPr lang="en-US"/>
          </a:p>
        </p:txBody>
      </p:sp>
    </p:spTree>
    <p:extLst>
      <p:ext uri="{BB962C8B-B14F-4D97-AF65-F5344CB8AC3E}">
        <p14:creationId xmlns:p14="http://schemas.microsoft.com/office/powerpoint/2010/main" val="3806393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e996167174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99616717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a:extLst>
            <a:ext uri="{FF2B5EF4-FFF2-40B4-BE49-F238E27FC236}">
              <a16:creationId xmlns:a16="http://schemas.microsoft.com/office/drawing/2014/main" id="{1999D352-C093-27D5-0A02-A29CF18F726A}"/>
            </a:ext>
          </a:extLst>
        </p:cNvPr>
        <p:cNvGrpSpPr/>
        <p:nvPr/>
      </p:nvGrpSpPr>
      <p:grpSpPr>
        <a:xfrm>
          <a:off x="0" y="0"/>
          <a:ext cx="0" cy="0"/>
          <a:chOff x="0" y="0"/>
          <a:chExt cx="0" cy="0"/>
        </a:xfrm>
      </p:grpSpPr>
      <p:sp>
        <p:nvSpPr>
          <p:cNvPr id="713" name="Google Shape;713;ge996167174_2_21:notes">
            <a:extLst>
              <a:ext uri="{FF2B5EF4-FFF2-40B4-BE49-F238E27FC236}">
                <a16:creationId xmlns:a16="http://schemas.microsoft.com/office/drawing/2014/main" id="{F5D0C401-3F5A-DD0E-035B-E782FA0BA8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996167174_2_21:notes">
            <a:extLst>
              <a:ext uri="{FF2B5EF4-FFF2-40B4-BE49-F238E27FC236}">
                <a16:creationId xmlns:a16="http://schemas.microsoft.com/office/drawing/2014/main" id="{3F6C1068-DF76-CBEB-4DFA-D6E660A875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195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8250C5F4-8254-F788-E740-4FB096C5916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DE7A345B-5B06-1721-70A3-B5480A1A77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EB4F3F7E-D762-B01B-9DC2-17E50D95666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3028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a:extLst>
            <a:ext uri="{FF2B5EF4-FFF2-40B4-BE49-F238E27FC236}">
              <a16:creationId xmlns:a16="http://schemas.microsoft.com/office/drawing/2014/main" id="{1431839F-4555-0396-1435-92E9916507B6}"/>
            </a:ext>
          </a:extLst>
        </p:cNvPr>
        <p:cNvGrpSpPr/>
        <p:nvPr/>
      </p:nvGrpSpPr>
      <p:grpSpPr>
        <a:xfrm>
          <a:off x="0" y="0"/>
          <a:ext cx="0" cy="0"/>
          <a:chOff x="0" y="0"/>
          <a:chExt cx="0" cy="0"/>
        </a:xfrm>
      </p:grpSpPr>
      <p:sp>
        <p:nvSpPr>
          <p:cNvPr id="713" name="Google Shape;713;ge996167174_2_21:notes">
            <a:extLst>
              <a:ext uri="{FF2B5EF4-FFF2-40B4-BE49-F238E27FC236}">
                <a16:creationId xmlns:a16="http://schemas.microsoft.com/office/drawing/2014/main" id="{D2CEDE03-53C0-237B-5910-64FE6B977F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996167174_2_21:notes">
            <a:extLst>
              <a:ext uri="{FF2B5EF4-FFF2-40B4-BE49-F238E27FC236}">
                <a16:creationId xmlns:a16="http://schemas.microsoft.com/office/drawing/2014/main" id="{7F668C20-149D-6D5A-D7BE-3E4B12BBF5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54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7AB7-FF4C-2690-9D14-0000BD3CA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54202A-88E8-7A6A-010A-5BDDBC2C23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E39CAB-4BA3-453E-0B68-1ADCE0CF2E49}"/>
              </a:ext>
            </a:extLst>
          </p:cNvPr>
          <p:cNvSpPr>
            <a:spLocks noGrp="1"/>
          </p:cNvSpPr>
          <p:nvPr>
            <p:ph type="dt" sz="half" idx="10"/>
          </p:nvPr>
        </p:nvSpPr>
        <p:spPr/>
        <p:txBody>
          <a:bodyPr/>
          <a:lstStyle/>
          <a:p>
            <a:fld id="{E4E6061F-D18C-451D-A242-A0BA6094D786}" type="datetimeFigureOut">
              <a:rPr lang="en-US" smtClean="0"/>
              <a:t>3/7/2024</a:t>
            </a:fld>
            <a:endParaRPr lang="en-US"/>
          </a:p>
        </p:txBody>
      </p:sp>
      <p:sp>
        <p:nvSpPr>
          <p:cNvPr id="5" name="Footer Placeholder 4">
            <a:extLst>
              <a:ext uri="{FF2B5EF4-FFF2-40B4-BE49-F238E27FC236}">
                <a16:creationId xmlns:a16="http://schemas.microsoft.com/office/drawing/2014/main" id="{0DA0EDF3-F196-8A97-C663-85D5C562D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4CB3A-BFF2-A316-9E0E-2664882F9717}"/>
              </a:ext>
            </a:extLst>
          </p:cNvPr>
          <p:cNvSpPr>
            <a:spLocks noGrp="1"/>
          </p:cNvSpPr>
          <p:nvPr>
            <p:ph type="sldNum" sz="quarter" idx="12"/>
          </p:nvPr>
        </p:nvSpPr>
        <p:spPr/>
        <p:txBody>
          <a:bodyPr/>
          <a:lstStyle/>
          <a:p>
            <a:fld id="{61ABD9D6-4593-4A1D-A04C-8298C5D6A370}" type="slidenum">
              <a:rPr lang="en-US" smtClean="0"/>
              <a:t>‹#›</a:t>
            </a:fld>
            <a:endParaRPr lang="en-US"/>
          </a:p>
        </p:txBody>
      </p:sp>
    </p:spTree>
    <p:extLst>
      <p:ext uri="{BB962C8B-B14F-4D97-AF65-F5344CB8AC3E}">
        <p14:creationId xmlns:p14="http://schemas.microsoft.com/office/powerpoint/2010/main" val="378903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FA8F-EF6D-34D5-5E5F-217FD4334A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76D228-06A3-B167-B88B-B6E23359E0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21EC50-2212-6C2A-11BF-842FC74ABFAA}"/>
              </a:ext>
            </a:extLst>
          </p:cNvPr>
          <p:cNvSpPr>
            <a:spLocks noGrp="1"/>
          </p:cNvSpPr>
          <p:nvPr>
            <p:ph type="dt" sz="half" idx="10"/>
          </p:nvPr>
        </p:nvSpPr>
        <p:spPr/>
        <p:txBody>
          <a:bodyPr/>
          <a:lstStyle/>
          <a:p>
            <a:fld id="{E4E6061F-D18C-451D-A242-A0BA6094D786}" type="datetimeFigureOut">
              <a:rPr lang="en-US" smtClean="0"/>
              <a:t>3/7/2024</a:t>
            </a:fld>
            <a:endParaRPr lang="en-US"/>
          </a:p>
        </p:txBody>
      </p:sp>
      <p:sp>
        <p:nvSpPr>
          <p:cNvPr id="5" name="Footer Placeholder 4">
            <a:extLst>
              <a:ext uri="{FF2B5EF4-FFF2-40B4-BE49-F238E27FC236}">
                <a16:creationId xmlns:a16="http://schemas.microsoft.com/office/drawing/2014/main" id="{A0E4D78D-D1A0-76ED-8A6F-0B9DF44C6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4EAEE-A828-116B-135F-DC787DBF14B1}"/>
              </a:ext>
            </a:extLst>
          </p:cNvPr>
          <p:cNvSpPr>
            <a:spLocks noGrp="1"/>
          </p:cNvSpPr>
          <p:nvPr>
            <p:ph type="sldNum" sz="quarter" idx="12"/>
          </p:nvPr>
        </p:nvSpPr>
        <p:spPr/>
        <p:txBody>
          <a:bodyPr/>
          <a:lstStyle/>
          <a:p>
            <a:fld id="{61ABD9D6-4593-4A1D-A04C-8298C5D6A370}" type="slidenum">
              <a:rPr lang="en-US" smtClean="0"/>
              <a:t>‹#›</a:t>
            </a:fld>
            <a:endParaRPr lang="en-US"/>
          </a:p>
        </p:txBody>
      </p:sp>
    </p:spTree>
    <p:extLst>
      <p:ext uri="{BB962C8B-B14F-4D97-AF65-F5344CB8AC3E}">
        <p14:creationId xmlns:p14="http://schemas.microsoft.com/office/powerpoint/2010/main" val="120918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F303CA-8A68-1855-A346-105857882B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0BCF04-D91A-CB10-A2BA-02694E5745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2F24B-10B5-97E0-2093-3114D6970E5E}"/>
              </a:ext>
            </a:extLst>
          </p:cNvPr>
          <p:cNvSpPr>
            <a:spLocks noGrp="1"/>
          </p:cNvSpPr>
          <p:nvPr>
            <p:ph type="dt" sz="half" idx="10"/>
          </p:nvPr>
        </p:nvSpPr>
        <p:spPr/>
        <p:txBody>
          <a:bodyPr/>
          <a:lstStyle/>
          <a:p>
            <a:fld id="{E4E6061F-D18C-451D-A242-A0BA6094D786}" type="datetimeFigureOut">
              <a:rPr lang="en-US" smtClean="0"/>
              <a:t>3/7/2024</a:t>
            </a:fld>
            <a:endParaRPr lang="en-US"/>
          </a:p>
        </p:txBody>
      </p:sp>
      <p:sp>
        <p:nvSpPr>
          <p:cNvPr id="5" name="Footer Placeholder 4">
            <a:extLst>
              <a:ext uri="{FF2B5EF4-FFF2-40B4-BE49-F238E27FC236}">
                <a16:creationId xmlns:a16="http://schemas.microsoft.com/office/drawing/2014/main" id="{702B3F0D-51F4-1329-14C3-EB870566C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C4835B-9F23-0FBD-3CCE-380D85F7B288}"/>
              </a:ext>
            </a:extLst>
          </p:cNvPr>
          <p:cNvSpPr>
            <a:spLocks noGrp="1"/>
          </p:cNvSpPr>
          <p:nvPr>
            <p:ph type="sldNum" sz="quarter" idx="12"/>
          </p:nvPr>
        </p:nvSpPr>
        <p:spPr/>
        <p:txBody>
          <a:bodyPr/>
          <a:lstStyle/>
          <a:p>
            <a:fld id="{61ABD9D6-4593-4A1D-A04C-8298C5D6A370}" type="slidenum">
              <a:rPr lang="en-US" smtClean="0"/>
              <a:t>‹#›</a:t>
            </a:fld>
            <a:endParaRPr lang="en-US"/>
          </a:p>
        </p:txBody>
      </p:sp>
    </p:spTree>
    <p:extLst>
      <p:ext uri="{BB962C8B-B14F-4D97-AF65-F5344CB8AC3E}">
        <p14:creationId xmlns:p14="http://schemas.microsoft.com/office/powerpoint/2010/main" val="2981185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73"/>
        <p:cNvGrpSpPr/>
        <p:nvPr/>
      </p:nvGrpSpPr>
      <p:grpSpPr>
        <a:xfrm>
          <a:off x="0" y="0"/>
          <a:ext cx="0" cy="0"/>
          <a:chOff x="0" y="0"/>
          <a:chExt cx="0" cy="0"/>
        </a:xfrm>
      </p:grpSpPr>
      <p:pic>
        <p:nvPicPr>
          <p:cNvPr id="74" name="Google Shape;74;p7"/>
          <p:cNvPicPr preferRelativeResize="0"/>
          <p:nvPr/>
        </p:nvPicPr>
        <p:blipFill rotWithShape="1">
          <a:blip r:embed="rId2">
            <a:alphaModFix/>
          </a:blip>
          <a:srcRect l="67682" r="4876" b="586"/>
          <a:stretch/>
        </p:blipFill>
        <p:spPr>
          <a:xfrm>
            <a:off x="8826667" y="0"/>
            <a:ext cx="3365331" cy="6858000"/>
          </a:xfrm>
          <a:prstGeom prst="rect">
            <a:avLst/>
          </a:prstGeom>
          <a:noFill/>
          <a:ln>
            <a:noFill/>
          </a:ln>
        </p:spPr>
      </p:pic>
      <p:sp>
        <p:nvSpPr>
          <p:cNvPr id="75" name="Google Shape;75;p7"/>
          <p:cNvSpPr/>
          <p:nvPr/>
        </p:nvSpPr>
        <p:spPr>
          <a:xfrm flipH="1">
            <a:off x="205010" y="5893558"/>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6" name="Google Shape;76;p7"/>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77" name="Google Shape;77;p7"/>
          <p:cNvSpPr txBox="1">
            <a:spLocks noGrp="1"/>
          </p:cNvSpPr>
          <p:nvPr>
            <p:ph type="subTitle" idx="1"/>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78" name="Google Shape;78;p7"/>
          <p:cNvSpPr txBox="1">
            <a:spLocks noGrp="1"/>
          </p:cNvSpPr>
          <p:nvPr>
            <p:ph type="subTitle" idx="2"/>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79" name="Google Shape;79;p7"/>
          <p:cNvSpPr txBox="1">
            <a:spLocks noGrp="1"/>
          </p:cNvSpPr>
          <p:nvPr>
            <p:ph type="subTitle" idx="3"/>
          </p:nvPr>
        </p:nvSpPr>
        <p:spPr>
          <a:xfrm>
            <a:off x="960000" y="4761433"/>
            <a:ext cx="5771600" cy="13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0" name="Google Shape;80;p7"/>
          <p:cNvSpPr txBox="1">
            <a:spLocks noGrp="1"/>
          </p:cNvSpPr>
          <p:nvPr>
            <p:ph type="title"/>
          </p:nvPr>
        </p:nvSpPr>
        <p:spPr>
          <a:xfrm>
            <a:off x="960000" y="3023233"/>
            <a:ext cx="5771600" cy="1738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657339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D9AC-294F-0991-6606-A59F493389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E9623-97A4-924E-9C24-5789225D98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B698A-69CE-1FB2-6CC9-8213BA313A0A}"/>
              </a:ext>
            </a:extLst>
          </p:cNvPr>
          <p:cNvSpPr>
            <a:spLocks noGrp="1"/>
          </p:cNvSpPr>
          <p:nvPr>
            <p:ph type="dt" sz="half" idx="10"/>
          </p:nvPr>
        </p:nvSpPr>
        <p:spPr/>
        <p:txBody>
          <a:bodyPr/>
          <a:lstStyle/>
          <a:p>
            <a:fld id="{E4E6061F-D18C-451D-A242-A0BA6094D786}" type="datetimeFigureOut">
              <a:rPr lang="en-US" smtClean="0"/>
              <a:t>3/7/2024</a:t>
            </a:fld>
            <a:endParaRPr lang="en-US"/>
          </a:p>
        </p:txBody>
      </p:sp>
      <p:sp>
        <p:nvSpPr>
          <p:cNvPr id="5" name="Footer Placeholder 4">
            <a:extLst>
              <a:ext uri="{FF2B5EF4-FFF2-40B4-BE49-F238E27FC236}">
                <a16:creationId xmlns:a16="http://schemas.microsoft.com/office/drawing/2014/main" id="{0F25FEA0-2D1A-63BB-7B87-2FD624B68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BCDBBC-5194-DF04-F29E-E9A058E4594C}"/>
              </a:ext>
            </a:extLst>
          </p:cNvPr>
          <p:cNvSpPr>
            <a:spLocks noGrp="1"/>
          </p:cNvSpPr>
          <p:nvPr>
            <p:ph type="sldNum" sz="quarter" idx="12"/>
          </p:nvPr>
        </p:nvSpPr>
        <p:spPr/>
        <p:txBody>
          <a:bodyPr/>
          <a:lstStyle/>
          <a:p>
            <a:fld id="{61ABD9D6-4593-4A1D-A04C-8298C5D6A370}" type="slidenum">
              <a:rPr lang="en-US" smtClean="0"/>
              <a:t>‹#›</a:t>
            </a:fld>
            <a:endParaRPr lang="en-US"/>
          </a:p>
        </p:txBody>
      </p:sp>
    </p:spTree>
    <p:extLst>
      <p:ext uri="{BB962C8B-B14F-4D97-AF65-F5344CB8AC3E}">
        <p14:creationId xmlns:p14="http://schemas.microsoft.com/office/powerpoint/2010/main" val="3115115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3C560-13C9-D0D7-3BF4-EB556F12AB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5BD9E2-DD49-3E77-08A7-01B5F1D3E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AC3EB5-2DA0-95E4-68D4-8865122AB019}"/>
              </a:ext>
            </a:extLst>
          </p:cNvPr>
          <p:cNvSpPr>
            <a:spLocks noGrp="1"/>
          </p:cNvSpPr>
          <p:nvPr>
            <p:ph type="dt" sz="half" idx="10"/>
          </p:nvPr>
        </p:nvSpPr>
        <p:spPr/>
        <p:txBody>
          <a:bodyPr/>
          <a:lstStyle/>
          <a:p>
            <a:fld id="{E4E6061F-D18C-451D-A242-A0BA6094D786}" type="datetimeFigureOut">
              <a:rPr lang="en-US" smtClean="0"/>
              <a:t>3/7/2024</a:t>
            </a:fld>
            <a:endParaRPr lang="en-US"/>
          </a:p>
        </p:txBody>
      </p:sp>
      <p:sp>
        <p:nvSpPr>
          <p:cNvPr id="5" name="Footer Placeholder 4">
            <a:extLst>
              <a:ext uri="{FF2B5EF4-FFF2-40B4-BE49-F238E27FC236}">
                <a16:creationId xmlns:a16="http://schemas.microsoft.com/office/drawing/2014/main" id="{E795CE86-925B-2A40-4C7A-8B3339A4C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F06F93-EE1B-6095-8473-1AFA4E537837}"/>
              </a:ext>
            </a:extLst>
          </p:cNvPr>
          <p:cNvSpPr>
            <a:spLocks noGrp="1"/>
          </p:cNvSpPr>
          <p:nvPr>
            <p:ph type="sldNum" sz="quarter" idx="12"/>
          </p:nvPr>
        </p:nvSpPr>
        <p:spPr/>
        <p:txBody>
          <a:bodyPr/>
          <a:lstStyle/>
          <a:p>
            <a:fld id="{61ABD9D6-4593-4A1D-A04C-8298C5D6A370}" type="slidenum">
              <a:rPr lang="en-US" smtClean="0"/>
              <a:t>‹#›</a:t>
            </a:fld>
            <a:endParaRPr lang="en-US"/>
          </a:p>
        </p:txBody>
      </p:sp>
    </p:spTree>
    <p:extLst>
      <p:ext uri="{BB962C8B-B14F-4D97-AF65-F5344CB8AC3E}">
        <p14:creationId xmlns:p14="http://schemas.microsoft.com/office/powerpoint/2010/main" val="495079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22D6C-9E54-9DFC-43CF-535E3F7577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54592-4B24-7F9E-924D-4D55281F8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A7B613-CF9F-2E8F-68DE-65D22DAAF1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DE3B06-BA96-5140-274A-E96531CFFF2B}"/>
              </a:ext>
            </a:extLst>
          </p:cNvPr>
          <p:cNvSpPr>
            <a:spLocks noGrp="1"/>
          </p:cNvSpPr>
          <p:nvPr>
            <p:ph type="dt" sz="half" idx="10"/>
          </p:nvPr>
        </p:nvSpPr>
        <p:spPr/>
        <p:txBody>
          <a:bodyPr/>
          <a:lstStyle/>
          <a:p>
            <a:fld id="{E4E6061F-D18C-451D-A242-A0BA6094D786}" type="datetimeFigureOut">
              <a:rPr lang="en-US" smtClean="0"/>
              <a:t>3/7/2024</a:t>
            </a:fld>
            <a:endParaRPr lang="en-US"/>
          </a:p>
        </p:txBody>
      </p:sp>
      <p:sp>
        <p:nvSpPr>
          <p:cNvPr id="6" name="Footer Placeholder 5">
            <a:extLst>
              <a:ext uri="{FF2B5EF4-FFF2-40B4-BE49-F238E27FC236}">
                <a16:creationId xmlns:a16="http://schemas.microsoft.com/office/drawing/2014/main" id="{291E72B6-9ABE-D3C7-FD47-073AC1D8D0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A2292B-9A6A-9EA0-2F32-6DD217C83ADD}"/>
              </a:ext>
            </a:extLst>
          </p:cNvPr>
          <p:cNvSpPr>
            <a:spLocks noGrp="1"/>
          </p:cNvSpPr>
          <p:nvPr>
            <p:ph type="sldNum" sz="quarter" idx="12"/>
          </p:nvPr>
        </p:nvSpPr>
        <p:spPr/>
        <p:txBody>
          <a:bodyPr/>
          <a:lstStyle/>
          <a:p>
            <a:fld id="{61ABD9D6-4593-4A1D-A04C-8298C5D6A370}" type="slidenum">
              <a:rPr lang="en-US" smtClean="0"/>
              <a:t>‹#›</a:t>
            </a:fld>
            <a:endParaRPr lang="en-US"/>
          </a:p>
        </p:txBody>
      </p:sp>
    </p:spTree>
    <p:extLst>
      <p:ext uri="{BB962C8B-B14F-4D97-AF65-F5344CB8AC3E}">
        <p14:creationId xmlns:p14="http://schemas.microsoft.com/office/powerpoint/2010/main" val="3095562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1DC2-5384-D98C-365D-3FFABEC314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807F-E7D8-09A6-F237-E0CB7693B6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AA10B2-D7DA-6925-7E62-FB616DC075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EC845B-7926-5049-9D83-F68FDCFC97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98F949-0916-7678-00D2-48227033E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6EC765-4CE3-7873-7C3D-65A20B37159F}"/>
              </a:ext>
            </a:extLst>
          </p:cNvPr>
          <p:cNvSpPr>
            <a:spLocks noGrp="1"/>
          </p:cNvSpPr>
          <p:nvPr>
            <p:ph type="dt" sz="half" idx="10"/>
          </p:nvPr>
        </p:nvSpPr>
        <p:spPr/>
        <p:txBody>
          <a:bodyPr/>
          <a:lstStyle/>
          <a:p>
            <a:fld id="{E4E6061F-D18C-451D-A242-A0BA6094D786}" type="datetimeFigureOut">
              <a:rPr lang="en-US" smtClean="0"/>
              <a:t>3/7/2024</a:t>
            </a:fld>
            <a:endParaRPr lang="en-US"/>
          </a:p>
        </p:txBody>
      </p:sp>
      <p:sp>
        <p:nvSpPr>
          <p:cNvPr id="8" name="Footer Placeholder 7">
            <a:extLst>
              <a:ext uri="{FF2B5EF4-FFF2-40B4-BE49-F238E27FC236}">
                <a16:creationId xmlns:a16="http://schemas.microsoft.com/office/drawing/2014/main" id="{24A8A32E-E2F7-FF09-6DF3-1BFBAD875F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476582-A697-F072-E091-824D74178EB5}"/>
              </a:ext>
            </a:extLst>
          </p:cNvPr>
          <p:cNvSpPr>
            <a:spLocks noGrp="1"/>
          </p:cNvSpPr>
          <p:nvPr>
            <p:ph type="sldNum" sz="quarter" idx="12"/>
          </p:nvPr>
        </p:nvSpPr>
        <p:spPr/>
        <p:txBody>
          <a:bodyPr/>
          <a:lstStyle/>
          <a:p>
            <a:fld id="{61ABD9D6-4593-4A1D-A04C-8298C5D6A370}" type="slidenum">
              <a:rPr lang="en-US" smtClean="0"/>
              <a:t>‹#›</a:t>
            </a:fld>
            <a:endParaRPr lang="en-US"/>
          </a:p>
        </p:txBody>
      </p:sp>
    </p:spTree>
    <p:extLst>
      <p:ext uri="{BB962C8B-B14F-4D97-AF65-F5344CB8AC3E}">
        <p14:creationId xmlns:p14="http://schemas.microsoft.com/office/powerpoint/2010/main" val="360282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93FD0-CBDE-093E-2B2A-265E53D981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984C24-7000-CE26-D7B7-F6A5EAD18F6D}"/>
              </a:ext>
            </a:extLst>
          </p:cNvPr>
          <p:cNvSpPr>
            <a:spLocks noGrp="1"/>
          </p:cNvSpPr>
          <p:nvPr>
            <p:ph type="dt" sz="half" idx="10"/>
          </p:nvPr>
        </p:nvSpPr>
        <p:spPr/>
        <p:txBody>
          <a:bodyPr/>
          <a:lstStyle/>
          <a:p>
            <a:fld id="{E4E6061F-D18C-451D-A242-A0BA6094D786}" type="datetimeFigureOut">
              <a:rPr lang="en-US" smtClean="0"/>
              <a:t>3/7/2024</a:t>
            </a:fld>
            <a:endParaRPr lang="en-US"/>
          </a:p>
        </p:txBody>
      </p:sp>
      <p:sp>
        <p:nvSpPr>
          <p:cNvPr id="4" name="Footer Placeholder 3">
            <a:extLst>
              <a:ext uri="{FF2B5EF4-FFF2-40B4-BE49-F238E27FC236}">
                <a16:creationId xmlns:a16="http://schemas.microsoft.com/office/drawing/2014/main" id="{D2BC3DD9-898F-7140-98A9-35FBAB787A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764335-2067-F01F-5692-AFA852ABE768}"/>
              </a:ext>
            </a:extLst>
          </p:cNvPr>
          <p:cNvSpPr>
            <a:spLocks noGrp="1"/>
          </p:cNvSpPr>
          <p:nvPr>
            <p:ph type="sldNum" sz="quarter" idx="12"/>
          </p:nvPr>
        </p:nvSpPr>
        <p:spPr/>
        <p:txBody>
          <a:bodyPr/>
          <a:lstStyle/>
          <a:p>
            <a:fld id="{61ABD9D6-4593-4A1D-A04C-8298C5D6A370}" type="slidenum">
              <a:rPr lang="en-US" smtClean="0"/>
              <a:t>‹#›</a:t>
            </a:fld>
            <a:endParaRPr lang="en-US"/>
          </a:p>
        </p:txBody>
      </p:sp>
    </p:spTree>
    <p:extLst>
      <p:ext uri="{BB962C8B-B14F-4D97-AF65-F5344CB8AC3E}">
        <p14:creationId xmlns:p14="http://schemas.microsoft.com/office/powerpoint/2010/main" val="1391139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2B3701-6ACB-5119-B0DD-616E53D97E92}"/>
              </a:ext>
            </a:extLst>
          </p:cNvPr>
          <p:cNvSpPr>
            <a:spLocks noGrp="1"/>
          </p:cNvSpPr>
          <p:nvPr>
            <p:ph type="dt" sz="half" idx="10"/>
          </p:nvPr>
        </p:nvSpPr>
        <p:spPr/>
        <p:txBody>
          <a:bodyPr/>
          <a:lstStyle/>
          <a:p>
            <a:fld id="{E4E6061F-D18C-451D-A242-A0BA6094D786}" type="datetimeFigureOut">
              <a:rPr lang="en-US" smtClean="0"/>
              <a:t>3/7/2024</a:t>
            </a:fld>
            <a:endParaRPr lang="en-US"/>
          </a:p>
        </p:txBody>
      </p:sp>
      <p:sp>
        <p:nvSpPr>
          <p:cNvPr id="3" name="Footer Placeholder 2">
            <a:extLst>
              <a:ext uri="{FF2B5EF4-FFF2-40B4-BE49-F238E27FC236}">
                <a16:creationId xmlns:a16="http://schemas.microsoft.com/office/drawing/2014/main" id="{F7184A28-8300-2A3B-DC21-5E270A6A37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8CCBE5-55DA-D52A-FDCC-C16FAF410F53}"/>
              </a:ext>
            </a:extLst>
          </p:cNvPr>
          <p:cNvSpPr>
            <a:spLocks noGrp="1"/>
          </p:cNvSpPr>
          <p:nvPr>
            <p:ph type="sldNum" sz="quarter" idx="12"/>
          </p:nvPr>
        </p:nvSpPr>
        <p:spPr/>
        <p:txBody>
          <a:bodyPr/>
          <a:lstStyle/>
          <a:p>
            <a:fld id="{61ABD9D6-4593-4A1D-A04C-8298C5D6A370}" type="slidenum">
              <a:rPr lang="en-US" smtClean="0"/>
              <a:t>‹#›</a:t>
            </a:fld>
            <a:endParaRPr lang="en-US"/>
          </a:p>
        </p:txBody>
      </p:sp>
    </p:spTree>
    <p:extLst>
      <p:ext uri="{BB962C8B-B14F-4D97-AF65-F5344CB8AC3E}">
        <p14:creationId xmlns:p14="http://schemas.microsoft.com/office/powerpoint/2010/main" val="2922394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7730-41A3-17F7-107B-A623C144A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E68B4-2340-A0D9-3016-762107266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B0030A-2960-785E-D6B3-F61F115B4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7EAE99-1C0A-EFBD-DD9E-D0B58C84FBA0}"/>
              </a:ext>
            </a:extLst>
          </p:cNvPr>
          <p:cNvSpPr>
            <a:spLocks noGrp="1"/>
          </p:cNvSpPr>
          <p:nvPr>
            <p:ph type="dt" sz="half" idx="10"/>
          </p:nvPr>
        </p:nvSpPr>
        <p:spPr/>
        <p:txBody>
          <a:bodyPr/>
          <a:lstStyle/>
          <a:p>
            <a:fld id="{E4E6061F-D18C-451D-A242-A0BA6094D786}" type="datetimeFigureOut">
              <a:rPr lang="en-US" smtClean="0"/>
              <a:t>3/7/2024</a:t>
            </a:fld>
            <a:endParaRPr lang="en-US"/>
          </a:p>
        </p:txBody>
      </p:sp>
      <p:sp>
        <p:nvSpPr>
          <p:cNvPr id="6" name="Footer Placeholder 5">
            <a:extLst>
              <a:ext uri="{FF2B5EF4-FFF2-40B4-BE49-F238E27FC236}">
                <a16:creationId xmlns:a16="http://schemas.microsoft.com/office/drawing/2014/main" id="{03FD518D-B23D-03E6-3708-366F64240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18B4D-8A44-1D2E-EE42-C0A7CBA4DE1A}"/>
              </a:ext>
            </a:extLst>
          </p:cNvPr>
          <p:cNvSpPr>
            <a:spLocks noGrp="1"/>
          </p:cNvSpPr>
          <p:nvPr>
            <p:ph type="sldNum" sz="quarter" idx="12"/>
          </p:nvPr>
        </p:nvSpPr>
        <p:spPr/>
        <p:txBody>
          <a:bodyPr/>
          <a:lstStyle/>
          <a:p>
            <a:fld id="{61ABD9D6-4593-4A1D-A04C-8298C5D6A370}" type="slidenum">
              <a:rPr lang="en-US" smtClean="0"/>
              <a:t>‹#›</a:t>
            </a:fld>
            <a:endParaRPr lang="en-US"/>
          </a:p>
        </p:txBody>
      </p:sp>
    </p:spTree>
    <p:extLst>
      <p:ext uri="{BB962C8B-B14F-4D97-AF65-F5344CB8AC3E}">
        <p14:creationId xmlns:p14="http://schemas.microsoft.com/office/powerpoint/2010/main" val="4062898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E268-3346-8C5F-FC5E-246B40F839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3BB806-876F-597C-9E4A-330C509EB8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C3902C-5E7F-E761-B8E0-18D4691D04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B10E6E-B13E-C6A2-FC7F-9B4EF2C0F236}"/>
              </a:ext>
            </a:extLst>
          </p:cNvPr>
          <p:cNvSpPr>
            <a:spLocks noGrp="1"/>
          </p:cNvSpPr>
          <p:nvPr>
            <p:ph type="dt" sz="half" idx="10"/>
          </p:nvPr>
        </p:nvSpPr>
        <p:spPr/>
        <p:txBody>
          <a:bodyPr/>
          <a:lstStyle/>
          <a:p>
            <a:fld id="{E4E6061F-D18C-451D-A242-A0BA6094D786}" type="datetimeFigureOut">
              <a:rPr lang="en-US" smtClean="0"/>
              <a:t>3/7/2024</a:t>
            </a:fld>
            <a:endParaRPr lang="en-US"/>
          </a:p>
        </p:txBody>
      </p:sp>
      <p:sp>
        <p:nvSpPr>
          <p:cNvPr id="6" name="Footer Placeholder 5">
            <a:extLst>
              <a:ext uri="{FF2B5EF4-FFF2-40B4-BE49-F238E27FC236}">
                <a16:creationId xmlns:a16="http://schemas.microsoft.com/office/drawing/2014/main" id="{CCAF4C6A-06D2-92F4-8508-A01953DFAD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3D4E02-AC15-7A41-73DA-548C30E3DF84}"/>
              </a:ext>
            </a:extLst>
          </p:cNvPr>
          <p:cNvSpPr>
            <a:spLocks noGrp="1"/>
          </p:cNvSpPr>
          <p:nvPr>
            <p:ph type="sldNum" sz="quarter" idx="12"/>
          </p:nvPr>
        </p:nvSpPr>
        <p:spPr/>
        <p:txBody>
          <a:bodyPr/>
          <a:lstStyle/>
          <a:p>
            <a:fld id="{61ABD9D6-4593-4A1D-A04C-8298C5D6A370}" type="slidenum">
              <a:rPr lang="en-US" smtClean="0"/>
              <a:t>‹#›</a:t>
            </a:fld>
            <a:endParaRPr lang="en-US"/>
          </a:p>
        </p:txBody>
      </p:sp>
    </p:spTree>
    <p:extLst>
      <p:ext uri="{BB962C8B-B14F-4D97-AF65-F5344CB8AC3E}">
        <p14:creationId xmlns:p14="http://schemas.microsoft.com/office/powerpoint/2010/main" val="3062809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22A6EE-4A35-BB96-9B7E-07DE23BA8E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1C7C55-D70B-938E-33EC-97B4CDE2D1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3AC54-2D59-5430-04F0-CC2E7423C0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6061F-D18C-451D-A242-A0BA6094D786}" type="datetimeFigureOut">
              <a:rPr lang="en-US" smtClean="0"/>
              <a:t>3/7/2024</a:t>
            </a:fld>
            <a:endParaRPr lang="en-US"/>
          </a:p>
        </p:txBody>
      </p:sp>
      <p:sp>
        <p:nvSpPr>
          <p:cNvPr id="5" name="Footer Placeholder 4">
            <a:extLst>
              <a:ext uri="{FF2B5EF4-FFF2-40B4-BE49-F238E27FC236}">
                <a16:creationId xmlns:a16="http://schemas.microsoft.com/office/drawing/2014/main" id="{CAF2C8AD-84BE-52FE-6A2F-67349BD615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1C52A-B347-74BD-7642-C9E9371775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ABD9D6-4593-4A1D-A04C-8298C5D6A370}" type="slidenum">
              <a:rPr lang="en-US" smtClean="0"/>
              <a:t>‹#›</a:t>
            </a:fld>
            <a:endParaRPr lang="en-US"/>
          </a:p>
        </p:txBody>
      </p:sp>
    </p:spTree>
    <p:extLst>
      <p:ext uri="{BB962C8B-B14F-4D97-AF65-F5344CB8AC3E}">
        <p14:creationId xmlns:p14="http://schemas.microsoft.com/office/powerpoint/2010/main" val="3529209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17/06/relationships/model3d" Target="../media/model3d2.glb"/><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5.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5.png"/><Relationship Id="rId4" Type="http://schemas.microsoft.com/office/2017/06/relationships/model3d" Target="../media/model3d3.glb"/></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17/06/relationships/model3d" Target="../media/model3d6.glb"/><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26000"/>
          </a:schemeClr>
        </a:solidFill>
        <a:effectLst/>
      </p:bgPr>
    </p:bg>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1161535" y="358815"/>
            <a:ext cx="8019535"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800" kern="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a:t>
            </a:r>
            <a:br>
              <a:rPr lang="en-US" sz="2800" kern="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br>
            <a:r>
              <a:rPr lang="en-US"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a:t>
            </a:r>
            <a:r>
              <a:rPr lang="vi-VN"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 Chí Minh </a:t>
            </a:r>
            <a:endParaRPr lang="en-US"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algn="ctr">
              <a:spcBef>
                <a:spcPts val="0"/>
              </a:spcBef>
            </a:pPr>
            <a:r>
              <a:rPr lang="vi-VN"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Văn Hóa, Đạo Đức, Con Người</a:t>
            </a:r>
            <a:r>
              <a:rPr lang="en-US"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(tiếp)</a:t>
            </a:r>
            <a:endPar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3" y="3156594"/>
            <a:ext cx="8116585" cy="1018018"/>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indent="0" algn="just">
              <a:lnSpc>
                <a:spcPct val="107000"/>
              </a:lnSpc>
              <a:spcBef>
                <a:spcPts val="400"/>
              </a:spcBef>
              <a:spcAft>
                <a:spcPts val="400"/>
              </a:spcAft>
              <a:buNone/>
            </a:pPr>
            <a:r>
              <a:rPr lang="en-US" sz="1800" b="1" u="sng">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Mục tiêu:</a:t>
            </a:r>
          </a:p>
          <a:p>
            <a:pPr marL="0" indent="0" algn="just">
              <a:lnSpc>
                <a:spcPct val="107000"/>
              </a:lnSpc>
              <a:spcBef>
                <a:spcPts val="400"/>
              </a:spcBef>
              <a:spcAft>
                <a:spcPts val="400"/>
              </a:spcAft>
              <a:buNone/>
            </a:pPr>
            <a:r>
              <a:rPr lang="en-US" sz="18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Nội dung chương 6 sẽ c</a:t>
            </a:r>
            <a:r>
              <a:rPr lang="vi-VN" sz="18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ung cấp cho sinh viên kiến thức cơ bản của tư tưởng Hồ Chí Minh về văn hóa, đạo đức, con người. Trên cơ sở đó, người học biết vận dụng vào thực tiễn, thể hiện trách nhiệm xây dựng văn hóa, đạo đức, con người Việt Nam hiện nay theo tư tưởng Hồ Chí Minh.</a:t>
            </a:r>
            <a:endParaRPr lang="en-US" sz="18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6822" y="1743084"/>
              <a:ext cx="2220747" cy="2353815"/>
            </p:xfrm>
            <a:graphic>
              <a:graphicData uri="http://schemas.microsoft.com/office/drawing/2017/model3d">
                <am3d:model3d r:embed="rId3">
                  <am3d:spPr>
                    <a:xfrm rot="1154257">
                      <a:off x="0" y="0"/>
                      <a:ext cx="2220747" cy="2353815"/>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6822" y="1743084"/>
                <a:ext cx="2220747" cy="2353815"/>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algn="just">
              <a:spcBef>
                <a:spcPts val="400"/>
              </a:spcBef>
              <a:spcAft>
                <a:spcPts val="400"/>
              </a:spcAft>
            </a:pPr>
            <a:r>
              <a:rPr lang="en-US" sz="1400" b="1" u="sng">
                <a:latin typeface="NewCentury-Narrow" panose="020B0500000000000000" pitchFamily="34" charset="0"/>
                <a:ea typeface="NewCentury-Narrow" panose="020B0500000000000000" pitchFamily="34" charset="0"/>
                <a:cs typeface="NewCentury-Narrow" panose="020B0500000000000000" pitchFamily="34" charset="0"/>
              </a:rPr>
              <a:t>Cấu trúc: </a:t>
            </a:r>
          </a:p>
          <a:p>
            <a:pPr algn="just">
              <a:spcBef>
                <a:spcPts val="400"/>
              </a:spcBef>
              <a:spcAft>
                <a:spcPts val="400"/>
              </a:spcAft>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6.1. </a:t>
            </a:r>
            <a:r>
              <a:rPr lang="en-US" sz="1400" b="1" kern="0">
                <a:latin typeface="NewCentury-Narrow" panose="020B0500000000000000" pitchFamily="34" charset="0"/>
                <a:ea typeface="NewCentury-Narrow" panose="020B0500000000000000" pitchFamily="34" charset="0"/>
                <a:cs typeface="NewCentury-Narrow" panose="020B0500000000000000" pitchFamily="34" charset="0"/>
              </a:rPr>
              <a:t>T</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văn hóa</a:t>
            </a:r>
            <a:endParaRPr lang="en-US" sz="1400" b="1" kern="0">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6.2.</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 </a:t>
            </a:r>
            <a:r>
              <a:rPr lang="en-US" sz="1400" b="1" kern="0">
                <a:latin typeface="NewCentury-Narrow" panose="020B0500000000000000" pitchFamily="34" charset="0"/>
                <a:ea typeface="NewCentury-Narrow" panose="020B0500000000000000" pitchFamily="34" charset="0"/>
                <a:cs typeface="NewCentury-Narrow" panose="020B0500000000000000" pitchFamily="34" charset="0"/>
              </a:rPr>
              <a:t>T</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đạo đức</a:t>
            </a:r>
            <a:endParaRPr lang="en-US" sz="1400" b="1" kern="0">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kern="0">
                <a:latin typeface="NewCentury-Narrow" panose="020B0500000000000000" pitchFamily="34" charset="0"/>
                <a:ea typeface="NewCentury-Narrow" panose="020B0500000000000000" pitchFamily="34" charset="0"/>
                <a:cs typeface="NewCentury-Narrow" panose="020B0500000000000000" pitchFamily="34" charset="0"/>
              </a:rPr>
              <a:t>6.3. T</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con người</a:t>
            </a:r>
            <a:endParaRPr lang="en-US" sz="1400" b="1" kern="0">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kern="0">
                <a:latin typeface="NewCentury-Narrow" panose="020B0500000000000000" pitchFamily="34" charset="0"/>
                <a:ea typeface="NewCentury-Narrow" panose="020B0500000000000000" pitchFamily="34" charset="0"/>
                <a:cs typeface="NewCentury-Narrow" panose="020B0500000000000000" pitchFamily="34" charset="0"/>
              </a:rPr>
              <a:t>6.4. X</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ây dựng văn hóa, đạo đức, con người việt nam hiện nay theo tư tưởng hồ chí minh</a:t>
            </a:r>
            <a:endParaRPr lang="en-US" sz="1400" b="1" kern="0" dirty="0">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194034" y="4556067"/>
              <a:ext cx="1711599" cy="2187620"/>
            </p:xfrm>
            <a:graphic>
              <a:graphicData uri="http://schemas.microsoft.com/office/drawing/2017/model3d">
                <am3d:model3d r:embed="rId5">
                  <am3d:spPr>
                    <a:xfrm>
                      <a:off x="0" y="0"/>
                      <a:ext cx="1711599" cy="2187620"/>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194034" y="4556067"/>
                <a:ext cx="1711599" cy="2187620"/>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barn(inVertical)">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barn(inVertical)">
                                      <p:cBhvr>
                                        <p:cTn id="15" dur="500"/>
                                        <p:tgtEl>
                                          <p:spTgt spid="10">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barn(inVertical)">
                                      <p:cBhvr>
                                        <p:cTn id="18" dur="500"/>
                                        <p:tgtEl>
                                          <p:spTgt spid="10">
                                            <p:txEl>
                                              <p:pRg st="1" end="1"/>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barn(inVertical)">
                                      <p:cBhvr>
                                        <p:cTn id="21" dur="500"/>
                                        <p:tgtEl>
                                          <p:spTgt spid="10">
                                            <p:txEl>
                                              <p:pRg st="2" end="2"/>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barn(inVertical)">
                                      <p:cBhvr>
                                        <p:cTn id="24" dur="500"/>
                                        <p:tgtEl>
                                          <p:spTgt spid="10">
                                            <p:txEl>
                                              <p:pRg st="3" end="3"/>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barn(inVertical)">
                                      <p:cBhvr>
                                        <p:cTn id="2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84000"/>
          </a:schemeClr>
        </a:solidFill>
        <a:effectLst/>
      </p:bgPr>
    </p:bg>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a:extLst>
              <a:ext uri="{FF2B5EF4-FFF2-40B4-BE49-F238E27FC236}">
                <a16:creationId xmlns:a16="http://schemas.microsoft.com/office/drawing/2014/main" id="{C56CFDFA-D469-B188-AEB6-465C1B5C9031}"/>
              </a:ext>
            </a:extLst>
          </p:cNvPr>
          <p:cNvSpPr txBox="1">
            <a:spLocks/>
          </p:cNvSpPr>
          <p:nvPr/>
        </p:nvSpPr>
        <p:spPr>
          <a:xfrm>
            <a:off x="4164228" y="3079880"/>
            <a:ext cx="6783858" cy="839673"/>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spcBef>
                <a:spcPts val="0"/>
              </a:spcBef>
              <a:buSzPts val="5000"/>
            </a:pPr>
            <a:r>
              <a:rPr lang="en-US"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6.4.1 Xây dựng và phát triển văn hóa, con người</a:t>
            </a:r>
            <a:endParaRPr lang="vi-VN"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40" name="Google Shape;140;p28"/>
          <p:cNvSpPr txBox="1">
            <a:spLocks noGrp="1"/>
          </p:cNvSpPr>
          <p:nvPr>
            <p:ph type="ctrTitle"/>
          </p:nvPr>
        </p:nvSpPr>
        <p:spPr>
          <a:xfrm>
            <a:off x="3645243" y="2217926"/>
            <a:ext cx="7302843" cy="861954"/>
          </a:xfrm>
          <a:prstGeom prst="rect">
            <a:avLst/>
          </a:prstGeom>
          <a:noFill/>
          <a:ln>
            <a:noFill/>
          </a:ln>
        </p:spPr>
        <p:txBody>
          <a:bodyPr spcFirstLastPara="1" vert="horz" wrap="square" lIns="121900" tIns="121900" rIns="121900" bIns="121900" rtlCol="0" anchor="b" anchorCtr="0">
            <a:noAutofit/>
          </a:bodyPr>
          <a:lstStyle/>
          <a:p>
            <a:pPr algn="l">
              <a:lnSpc>
                <a:spcPct val="100000"/>
              </a:lnSpc>
              <a:spcBef>
                <a:spcPts val="0"/>
              </a:spcBef>
              <a:buSzPts val="5000"/>
            </a:pPr>
            <a:r>
              <a:rPr lang="en-US"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6.4. Xây dựng văn hóa, đạo đức, con người Việt Nam hiện nay theo tư tưởng Hồ Chí Minh</a:t>
            </a:r>
            <a:endParaRPr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Books On Shelf">
                <a:extLst>
                  <a:ext uri="{FF2B5EF4-FFF2-40B4-BE49-F238E27FC236}">
                    <a16:creationId xmlns:a16="http://schemas.microsoft.com/office/drawing/2014/main" id="{A5E48090-B62A-F06D-4CFD-F943BAFC7B59}"/>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Books On Shelf">
                <a:extLst>
                  <a:ext uri="{FF2B5EF4-FFF2-40B4-BE49-F238E27FC236}">
                    <a16:creationId xmlns:a16="http://schemas.microsoft.com/office/drawing/2014/main" id="{A5E48090-B62A-F06D-4CFD-F943BAFC7B59}"/>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56000"/>
          </a:schemeClr>
        </a:solidFill>
        <a:effectLst/>
      </p:bgPr>
    </p:bg>
    <p:spTree>
      <p:nvGrpSpPr>
        <p:cNvPr id="1" name="Shape 715"/>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22C00A-B385-66B4-37EC-4B39FB612C23}"/>
              </a:ext>
            </a:extLst>
          </p:cNvPr>
          <p:cNvSpPr/>
          <p:nvPr/>
        </p:nvSpPr>
        <p:spPr>
          <a:xfrm>
            <a:off x="72081" y="828015"/>
            <a:ext cx="12047838" cy="5165124"/>
          </a:xfrm>
          <a:prstGeom prst="roundRect">
            <a:avLst>
              <a:gd name="adj" fmla="val 2931"/>
            </a:avLst>
          </a:prstGeom>
          <a:solidFill>
            <a:schemeClr val="accent2">
              <a:lumMod val="20000"/>
              <a:lumOff val="80000"/>
              <a:alpha val="6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Users\QUOC HUY\Desktop\Logo_Đại_học_FPT.png">
            <a:extLst>
              <a:ext uri="{FF2B5EF4-FFF2-40B4-BE49-F238E27FC236}">
                <a16:creationId xmlns:a16="http://schemas.microsoft.com/office/drawing/2014/main" id="{83D66F4D-9B10-060A-3871-918F44E1C1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4EE25EA8-FC9A-FF6D-2832-31D70EE43080}"/>
              </a:ext>
            </a:extLst>
          </p:cNvPr>
          <p:cNvSpPr/>
          <p:nvPr/>
        </p:nvSpPr>
        <p:spPr>
          <a:xfrm>
            <a:off x="241322" y="941436"/>
            <a:ext cx="4830756" cy="3482928"/>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20000"/>
              </a:lnSpc>
              <a:spcBef>
                <a:spcPts val="0"/>
              </a:spcBef>
              <a:spcAft>
                <a:spcPts val="500"/>
              </a:spcAft>
            </a:pPr>
            <a:endParaRPr lang="en-US" sz="18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0" name="Graphic 9" descr="Arrow Rotate left">
            <a:extLst>
              <a:ext uri="{FF2B5EF4-FFF2-40B4-BE49-F238E27FC236}">
                <a16:creationId xmlns:a16="http://schemas.microsoft.com/office/drawing/2014/main" id="{C73325D2-3ABA-ACCF-E91C-51D8E90CA2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984652">
            <a:off x="4631807" y="4310480"/>
            <a:ext cx="914400" cy="914400"/>
          </a:xfrm>
          <a:prstGeom prst="rect">
            <a:avLst/>
          </a:prstGeom>
        </p:spPr>
      </p:pic>
      <p:sp>
        <p:nvSpPr>
          <p:cNvPr id="9" name="TextBox 8">
            <a:extLst>
              <a:ext uri="{FF2B5EF4-FFF2-40B4-BE49-F238E27FC236}">
                <a16:creationId xmlns:a16="http://schemas.microsoft.com/office/drawing/2014/main" id="{2D2D2AE0-9FEE-7F22-0F10-CE2BBDE6AD34}"/>
              </a:ext>
            </a:extLst>
          </p:cNvPr>
          <p:cNvSpPr txBox="1"/>
          <p:nvPr/>
        </p:nvSpPr>
        <p:spPr>
          <a:xfrm>
            <a:off x="1279953" y="2623653"/>
            <a:ext cx="3828165" cy="1446550"/>
          </a:xfrm>
          <a:prstGeom prst="rect">
            <a:avLst/>
          </a:prstGeom>
          <a:noFill/>
        </p:spPr>
        <p:txBody>
          <a:bodyPr wrap="square">
            <a:spAutoFit/>
          </a:bodyPr>
          <a:lstStyle/>
          <a:p>
            <a:pPr algn="just"/>
            <a:r>
              <a:rPr lang="vi-VN" sz="2000" spc="-15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200">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Muôn việc thành công hay thất bại của các nhãn, tổ chức, cộng đồng, đất nước đều do có văn hóa hay tha hóa về văn hóa. </a:t>
            </a:r>
            <a:endParaRPr lang="en-US" sz="2200">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1" name="TextBox 10">
            <a:extLst>
              <a:ext uri="{FF2B5EF4-FFF2-40B4-BE49-F238E27FC236}">
                <a16:creationId xmlns:a16="http://schemas.microsoft.com/office/drawing/2014/main" id="{42CDFA16-9E06-A69C-D597-96E75DA7C96F}"/>
              </a:ext>
            </a:extLst>
          </p:cNvPr>
          <p:cNvSpPr txBox="1"/>
          <p:nvPr/>
        </p:nvSpPr>
        <p:spPr>
          <a:xfrm>
            <a:off x="1279953" y="1233332"/>
            <a:ext cx="3828165" cy="1446550"/>
          </a:xfrm>
          <a:prstGeom prst="rect">
            <a:avLst/>
          </a:prstGeom>
          <a:noFill/>
        </p:spPr>
        <p:txBody>
          <a:bodyPr wrap="square">
            <a:spAutoFit/>
          </a:bodyPr>
          <a:lstStyle/>
          <a:p>
            <a:pPr algn="just"/>
            <a:r>
              <a:rPr lang="vi-VN" sz="2000" spc="-15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200">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Văn hóa là nền tảng tinh thần của xã hội, vừa là mục tiêu vừa là động lực thúc đẩy sự phát triển kinh tế - xã hội</a:t>
            </a:r>
            <a:endParaRPr lang="en-US" sz="2200">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2" name="TextBox 11">
            <a:extLst>
              <a:ext uri="{FF2B5EF4-FFF2-40B4-BE49-F238E27FC236}">
                <a16:creationId xmlns:a16="http://schemas.microsoft.com/office/drawing/2014/main" id="{BFA563C1-D169-E482-8E9D-ABBAC178D63F}"/>
              </a:ext>
            </a:extLst>
          </p:cNvPr>
          <p:cNvSpPr txBox="1"/>
          <p:nvPr/>
        </p:nvSpPr>
        <p:spPr>
          <a:xfrm>
            <a:off x="5780536" y="1566052"/>
            <a:ext cx="6096000" cy="1200329"/>
          </a:xfrm>
          <a:prstGeom prst="rect">
            <a:avLst/>
          </a:prstGeom>
          <a:noFill/>
        </p:spPr>
        <p:txBody>
          <a:bodyPr wrap="square">
            <a:spAutoFit/>
          </a:bodyPr>
          <a:lstStyle/>
          <a:p>
            <a:pPr algn="just"/>
            <a:r>
              <a:rPr lang="vi-VN" sz="2400" spc="-15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400">
                <a:effectLst/>
                <a:latin typeface="NewCentury-Narrow" panose="020B0500000000000000" pitchFamily="34" charset="0"/>
                <a:ea typeface="NewCentury-Narrow" panose="020B0500000000000000" pitchFamily="34" charset="0"/>
                <a:cs typeface="NewCentury-Narrow" panose="020B0500000000000000" pitchFamily="34" charset="0"/>
              </a:rPr>
              <a:t>Phát triển nền văn hóa toàn diện, thống nhất trong đa dạng, thấm nhuần sâu sắc tinh thần dân tộc, nhân văn, dân chủ, khoa học</a:t>
            </a:r>
            <a:r>
              <a:rPr lang="en-US" sz="2400">
                <a:latin typeface="NewCentury-Narrow" panose="020B0500000000000000" pitchFamily="34" charset="0"/>
                <a:ea typeface="NewCentury-Narrow" panose="020B0500000000000000" pitchFamily="34" charset="0"/>
                <a:cs typeface="NewCentury-Narrow" panose="020B0500000000000000" pitchFamily="34" charset="0"/>
              </a:rPr>
              <a:t>.</a:t>
            </a:r>
          </a:p>
        </p:txBody>
      </p:sp>
      <p:sp>
        <p:nvSpPr>
          <p:cNvPr id="13" name="TextBox 12">
            <a:extLst>
              <a:ext uri="{FF2B5EF4-FFF2-40B4-BE49-F238E27FC236}">
                <a16:creationId xmlns:a16="http://schemas.microsoft.com/office/drawing/2014/main" id="{4A0880DA-68E3-A473-7803-46A5B35A3582}"/>
              </a:ext>
            </a:extLst>
          </p:cNvPr>
          <p:cNvSpPr txBox="1"/>
          <p:nvPr/>
        </p:nvSpPr>
        <p:spPr>
          <a:xfrm>
            <a:off x="5749497" y="3222857"/>
            <a:ext cx="6096000" cy="1910523"/>
          </a:xfrm>
          <a:prstGeom prst="rect">
            <a:avLst/>
          </a:prstGeom>
          <a:noFill/>
        </p:spPr>
        <p:txBody>
          <a:bodyPr wrap="square">
            <a:spAutoFit/>
          </a:bodyPr>
          <a:lstStyle/>
          <a:p>
            <a:pPr marR="0" algn="just">
              <a:lnSpc>
                <a:spcPct val="127000"/>
              </a:lnSpc>
              <a:spcBef>
                <a:spcPts val="0"/>
              </a:spcBef>
              <a:spcAft>
                <a:spcPts val="500"/>
              </a:spcAft>
            </a:pPr>
            <a:r>
              <a:rPr lang="vi-VN" sz="2400" spc="-15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400">
                <a:latin typeface="NewCentury-Narrow" panose="020B0500000000000000" pitchFamily="34" charset="0"/>
                <a:ea typeface="NewCentury-Narrow" panose="020B0500000000000000" pitchFamily="34" charset="0"/>
                <a:cs typeface="NewCentury-Narrow" panose="020B0500000000000000" pitchFamily="34" charset="0"/>
              </a:rPr>
              <a:t>L</a:t>
            </a:r>
            <a:r>
              <a:rPr lang="vi-VN" sz="2400">
                <a:effectLst/>
                <a:latin typeface="NewCentury-Narrow" panose="020B0500000000000000" pitchFamily="34" charset="0"/>
                <a:ea typeface="NewCentury-Narrow" panose="020B0500000000000000" pitchFamily="34" charset="0"/>
                <a:cs typeface="NewCentury-Narrow" panose="020B0500000000000000" pitchFamily="34" charset="0"/>
              </a:rPr>
              <a:t>àm cho văn hóa gắn kết chặt chẽ và thấm sâu vào toàn bộ đời sống xã hội, trở thành nền tảng tinh thần vững chắc, sức mạnh nội sinh quan trọng của phát triển.</a:t>
            </a:r>
            <a:endParaRPr lang="en-US" sz="2400">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5" name="TextBox 14">
            <a:extLst>
              <a:ext uri="{FF2B5EF4-FFF2-40B4-BE49-F238E27FC236}">
                <a16:creationId xmlns:a16="http://schemas.microsoft.com/office/drawing/2014/main" id="{6F531B10-CF79-DB32-D058-E1AD5FE32C70}"/>
              </a:ext>
            </a:extLst>
          </p:cNvPr>
          <p:cNvSpPr txBox="1"/>
          <p:nvPr/>
        </p:nvSpPr>
        <p:spPr>
          <a:xfrm rot="20929334">
            <a:off x="996447" y="532244"/>
            <a:ext cx="3389583" cy="400110"/>
          </a:xfrm>
          <a:prstGeom prst="rect">
            <a:avLst/>
          </a:prstGeom>
          <a:noFill/>
        </p:spPr>
        <p:txBody>
          <a:bodyPr wrap="square">
            <a:spAutoFit/>
          </a:bodyPr>
          <a:lstStyle/>
          <a:p>
            <a:r>
              <a:rPr lang="en-US" sz="2000" b="1"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Xây dựng và phát triển văn hóa</a:t>
            </a:r>
            <a:endParaRPr lang="en-US" sz="2000" b="1" i="1"/>
          </a:p>
        </p:txBody>
      </p:sp>
      <p:sp>
        <p:nvSpPr>
          <p:cNvPr id="5" name="Hexagon 4">
            <a:extLst>
              <a:ext uri="{FF2B5EF4-FFF2-40B4-BE49-F238E27FC236}">
                <a16:creationId xmlns:a16="http://schemas.microsoft.com/office/drawing/2014/main" id="{965CED17-5F39-62F5-EAAF-90707418EB5E}"/>
              </a:ext>
            </a:extLst>
          </p:cNvPr>
          <p:cNvSpPr/>
          <p:nvPr/>
        </p:nvSpPr>
        <p:spPr>
          <a:xfrm rot="991031">
            <a:off x="-23696" y="-100124"/>
            <a:ext cx="1057040"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FF0000"/>
                </a:solidFill>
              </a:rPr>
              <a:t>6.4.1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9" grpId="0"/>
      <p:bldP spid="11" grpId="0"/>
      <p:bldP spid="12" grpId="0"/>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53000"/>
          </a:schemeClr>
        </a:solidFill>
        <a:effectLst/>
      </p:bgPr>
    </p:bg>
    <p:spTree>
      <p:nvGrpSpPr>
        <p:cNvPr id="1" name="Shape 715">
          <a:extLst>
            <a:ext uri="{FF2B5EF4-FFF2-40B4-BE49-F238E27FC236}">
              <a16:creationId xmlns:a16="http://schemas.microsoft.com/office/drawing/2014/main" id="{32773367-07E7-722B-13C7-9312D66D0407}"/>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C5591B2-D84F-0C3D-6432-5925CE1A3FEE}"/>
              </a:ext>
            </a:extLst>
          </p:cNvPr>
          <p:cNvSpPr/>
          <p:nvPr/>
        </p:nvSpPr>
        <p:spPr>
          <a:xfrm>
            <a:off x="72081" y="569759"/>
            <a:ext cx="12047838" cy="5681636"/>
          </a:xfrm>
          <a:prstGeom prst="roundRect">
            <a:avLst>
              <a:gd name="adj" fmla="val 2931"/>
            </a:avLst>
          </a:prstGeom>
          <a:solidFill>
            <a:schemeClr val="accent2">
              <a:lumMod val="20000"/>
              <a:lumOff val="80000"/>
              <a:alpha val="6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Users\QUOC HUY\Desktop\Logo_Đại_học_FPT.png">
            <a:extLst>
              <a:ext uri="{FF2B5EF4-FFF2-40B4-BE49-F238E27FC236}">
                <a16:creationId xmlns:a16="http://schemas.microsoft.com/office/drawing/2014/main" id="{89BD4AEE-C647-FA61-79CB-9E452CA288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AB7F0FF0-3985-357F-E0A2-DE0E71847501}"/>
              </a:ext>
            </a:extLst>
          </p:cNvPr>
          <p:cNvSpPr/>
          <p:nvPr/>
        </p:nvSpPr>
        <p:spPr>
          <a:xfrm>
            <a:off x="241322" y="941436"/>
            <a:ext cx="4830756" cy="3482928"/>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20000"/>
              </a:lnSpc>
              <a:spcBef>
                <a:spcPts val="0"/>
              </a:spcBef>
              <a:spcAft>
                <a:spcPts val="500"/>
              </a:spcAft>
            </a:pPr>
            <a:endParaRPr lang="en-US" sz="18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0" name="Graphic 9" descr="Arrow Rotate left">
            <a:extLst>
              <a:ext uri="{FF2B5EF4-FFF2-40B4-BE49-F238E27FC236}">
                <a16:creationId xmlns:a16="http://schemas.microsoft.com/office/drawing/2014/main" id="{D2C20FB7-F5E8-2543-61B7-D9FDA958AA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984652">
            <a:off x="4631807" y="4310480"/>
            <a:ext cx="914400" cy="914400"/>
          </a:xfrm>
          <a:prstGeom prst="rect">
            <a:avLst/>
          </a:prstGeom>
        </p:spPr>
      </p:pic>
      <p:sp>
        <p:nvSpPr>
          <p:cNvPr id="11" name="TextBox 10">
            <a:extLst>
              <a:ext uri="{FF2B5EF4-FFF2-40B4-BE49-F238E27FC236}">
                <a16:creationId xmlns:a16="http://schemas.microsoft.com/office/drawing/2014/main" id="{6C9DACB0-F2DA-7456-FC19-6A34ACE6A994}"/>
              </a:ext>
            </a:extLst>
          </p:cNvPr>
          <p:cNvSpPr txBox="1"/>
          <p:nvPr/>
        </p:nvSpPr>
        <p:spPr>
          <a:xfrm>
            <a:off x="1371599" y="1642600"/>
            <a:ext cx="3546391" cy="1938992"/>
          </a:xfrm>
          <a:prstGeom prst="rect">
            <a:avLst/>
          </a:prstGeom>
          <a:noFill/>
        </p:spPr>
        <p:txBody>
          <a:bodyPr wrap="square">
            <a:spAutoFit/>
          </a:bodyPr>
          <a:lstStyle/>
          <a:p>
            <a:pPr algn="just"/>
            <a:r>
              <a:rPr lang="en-US" sz="2400">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X</a:t>
            </a:r>
            <a:r>
              <a:rPr lang="vi-VN" sz="2400">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ây dựng con người Việt Nam với những hệ giá trị trong thời kỳ đẩy mạnh công nghiệp hóa, hiện đại hóa và hội nhập quốc tế. </a:t>
            </a:r>
            <a:endParaRPr lang="en-US" sz="2400">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5" name="TextBox 14">
            <a:extLst>
              <a:ext uri="{FF2B5EF4-FFF2-40B4-BE49-F238E27FC236}">
                <a16:creationId xmlns:a16="http://schemas.microsoft.com/office/drawing/2014/main" id="{F9E2B809-82F9-23AE-5CA5-92A927D8DECB}"/>
              </a:ext>
            </a:extLst>
          </p:cNvPr>
          <p:cNvSpPr txBox="1"/>
          <p:nvPr/>
        </p:nvSpPr>
        <p:spPr>
          <a:xfrm rot="20929334">
            <a:off x="1032768" y="508613"/>
            <a:ext cx="3556117" cy="400110"/>
          </a:xfrm>
          <a:prstGeom prst="rect">
            <a:avLst/>
          </a:prstGeom>
          <a:noFill/>
        </p:spPr>
        <p:txBody>
          <a:bodyPr wrap="square">
            <a:spAutoFit/>
          </a:bodyPr>
          <a:lstStyle/>
          <a:p>
            <a:r>
              <a:rPr lang="en-US" sz="2000" b="1"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Xây dựng và phát triển con người</a:t>
            </a:r>
            <a:endParaRPr lang="en-US" sz="2000" b="1" i="1"/>
          </a:p>
        </p:txBody>
      </p:sp>
      <p:sp>
        <p:nvSpPr>
          <p:cNvPr id="5" name="TextBox 4">
            <a:extLst>
              <a:ext uri="{FF2B5EF4-FFF2-40B4-BE49-F238E27FC236}">
                <a16:creationId xmlns:a16="http://schemas.microsoft.com/office/drawing/2014/main" id="{14AFB9B4-C56D-71A5-FE57-2014153DD99D}"/>
              </a:ext>
            </a:extLst>
          </p:cNvPr>
          <p:cNvSpPr txBox="1"/>
          <p:nvPr/>
        </p:nvSpPr>
        <p:spPr>
          <a:xfrm>
            <a:off x="5684108" y="1034039"/>
            <a:ext cx="5959890" cy="4834593"/>
          </a:xfrm>
          <a:prstGeom prst="rect">
            <a:avLst/>
          </a:prstGeom>
          <a:noFill/>
        </p:spPr>
        <p:txBody>
          <a:bodyPr wrap="square">
            <a:spAutoFit/>
          </a:bodyPr>
          <a:lstStyle/>
          <a:p>
            <a:pPr marR="0" algn="just">
              <a:lnSpc>
                <a:spcPct val="120000"/>
              </a:lnSpc>
              <a:spcBef>
                <a:spcPts val="0"/>
              </a:spcBef>
              <a:spcAft>
                <a:spcPts val="500"/>
              </a:spcAft>
            </a:pPr>
            <a:r>
              <a:rPr lang="vi-VN" sz="2000" spc="-150">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vi-VN"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Đó là con người có tinh thần yêu nước, tự cường dân tộc, có </a:t>
            </a:r>
            <a:r>
              <a:rPr lang="vi-VN" sz="2200" i="1"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ý</a:t>
            </a:r>
            <a:r>
              <a:rPr lang="vi-VN"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 chí vươn l</a:t>
            </a:r>
            <a:r>
              <a:rPr lang="en-US"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ê</a:t>
            </a:r>
            <a:r>
              <a:rPr lang="vi-VN"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n</a:t>
            </a:r>
            <a:r>
              <a:rPr lang="en-US"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p>
          <a:p>
            <a:pPr marR="0" algn="just">
              <a:lnSpc>
                <a:spcPct val="120000"/>
              </a:lnSpc>
              <a:spcBef>
                <a:spcPts val="0"/>
              </a:spcBef>
              <a:spcAft>
                <a:spcPts val="500"/>
              </a:spcAft>
            </a:pPr>
            <a:r>
              <a:rPr lang="vi-VN" sz="2000" spc="-150">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vi-VN"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Có ý thức tập thể, đoàn kết, phấn đấu vì lợi ích chung. </a:t>
            </a:r>
            <a:endParaRPr lang="en-US"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a:p>
            <a:pPr marR="0" algn="just">
              <a:lnSpc>
                <a:spcPct val="120000"/>
              </a:lnSpc>
              <a:spcBef>
                <a:spcPts val="0"/>
              </a:spcBef>
              <a:spcAft>
                <a:spcPts val="500"/>
              </a:spcAft>
            </a:pPr>
            <a:r>
              <a:rPr lang="vi-VN" sz="2000" spc="-150">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vi-VN"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Có lối sống lành mạnh, nếp sống văn minh, cần kiệm, trung thực, nhân nghĩa, tôn trọng kỷ cương phép nước, quy ước của cộng đồng; </a:t>
            </a:r>
            <a:endParaRPr lang="en-US"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a:p>
            <a:pPr marR="0" algn="just">
              <a:lnSpc>
                <a:spcPct val="120000"/>
              </a:lnSpc>
              <a:spcBef>
                <a:spcPts val="0"/>
              </a:spcBef>
              <a:spcAft>
                <a:spcPts val="500"/>
              </a:spcAft>
            </a:pPr>
            <a:r>
              <a:rPr lang="vi-VN" sz="2000" spc="-150">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spc="-150">
                <a:solidFill>
                  <a:srgbClr val="000000"/>
                </a:solidFill>
                <a:latin typeface="NewCentury-Narrow" panose="020B0500000000000000" pitchFamily="34" charset="0"/>
                <a:ea typeface="NewCentury-Narrow" panose="020B0500000000000000" pitchFamily="34" charset="0"/>
                <a:cs typeface="NewCentury-Narrow" panose="020B0500000000000000" pitchFamily="34" charset="0"/>
              </a:rPr>
              <a:t>C</a:t>
            </a:r>
            <a:r>
              <a:rPr lang="vi-VN"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ó ý thức bảo vệ và cải thiện môi trường sinh thái.</a:t>
            </a:r>
            <a:endParaRPr lang="en-US"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a:p>
            <a:pPr marR="0" algn="just">
              <a:lnSpc>
                <a:spcPct val="120000"/>
              </a:lnSpc>
              <a:spcBef>
                <a:spcPts val="0"/>
              </a:spcBef>
              <a:spcAft>
                <a:spcPts val="500"/>
              </a:spcAft>
            </a:pPr>
            <a:r>
              <a:rPr lang="vi-VN" sz="2000" spc="-150">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vi-VN"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Lao động chăm chì với lương tâm nghề nghiệp, có kỹ thuật, sáng tạo</a:t>
            </a:r>
            <a:r>
              <a:rPr lang="en-US" sz="2200" spc="-150">
                <a:solidFill>
                  <a:srgbClr val="000000"/>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a:p>
            <a:pPr marR="0" algn="just">
              <a:lnSpc>
                <a:spcPct val="120000"/>
              </a:lnSpc>
              <a:spcBef>
                <a:spcPts val="0"/>
              </a:spcBef>
              <a:spcAft>
                <a:spcPts val="500"/>
              </a:spcAft>
            </a:pPr>
            <a:r>
              <a:rPr lang="vi-VN" sz="2000" spc="-150">
                <a:solidFill>
                  <a:srgbClr val="C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vi-VN"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Thường xuyên học tập, nâng cao hiểu biết, trình độ chuyên môn, trình độ thẩm mỹ và thể lực.</a:t>
            </a:r>
            <a:endParaRPr lang="en-US" sz="2200" spc="-15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Hexagon 5">
            <a:extLst>
              <a:ext uri="{FF2B5EF4-FFF2-40B4-BE49-F238E27FC236}">
                <a16:creationId xmlns:a16="http://schemas.microsoft.com/office/drawing/2014/main" id="{09B32B62-7F9A-9BA3-1E30-3336FC8DA5F8}"/>
              </a:ext>
            </a:extLst>
          </p:cNvPr>
          <p:cNvSpPr/>
          <p:nvPr/>
        </p:nvSpPr>
        <p:spPr>
          <a:xfrm rot="991031">
            <a:off x="-23696" y="-191206"/>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FF0000"/>
                </a:solidFill>
              </a:rPr>
              <a:t>6.4.1</a:t>
            </a:r>
          </a:p>
        </p:txBody>
      </p:sp>
    </p:spTree>
    <p:extLst>
      <p:ext uri="{BB962C8B-B14F-4D97-AF65-F5344CB8AC3E}">
        <p14:creationId xmlns:p14="http://schemas.microsoft.com/office/powerpoint/2010/main" val="262453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1" grpId="0"/>
      <p:bldP spid="15"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68000"/>
          </a:schemeClr>
        </a:solidFill>
        <a:effectLst/>
      </p:bgPr>
    </p:bg>
    <p:spTree>
      <p:nvGrpSpPr>
        <p:cNvPr id="1" name="Shape 139">
          <a:extLst>
            <a:ext uri="{FF2B5EF4-FFF2-40B4-BE49-F238E27FC236}">
              <a16:creationId xmlns:a16="http://schemas.microsoft.com/office/drawing/2014/main" id="{5907A378-B33A-1C71-5F8F-2E753A277AD6}"/>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B9D8E0D-4EE3-DCA4-CE50-402801043DD2}"/>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77F2FBF1-3633-7B1C-0354-54A8737833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40" name="Google Shape;140;p28">
            <a:extLst>
              <a:ext uri="{FF2B5EF4-FFF2-40B4-BE49-F238E27FC236}">
                <a16:creationId xmlns:a16="http://schemas.microsoft.com/office/drawing/2014/main" id="{7E287329-F14F-04EF-2DE9-5ACAFF0CCDF2}"/>
              </a:ext>
            </a:extLst>
          </p:cNvPr>
          <p:cNvSpPr txBox="1">
            <a:spLocks noGrp="1"/>
          </p:cNvSpPr>
          <p:nvPr>
            <p:ph type="ctrTitle"/>
          </p:nvPr>
        </p:nvSpPr>
        <p:spPr>
          <a:xfrm>
            <a:off x="3645243" y="2440348"/>
            <a:ext cx="7302843" cy="861954"/>
          </a:xfrm>
          <a:prstGeom prst="rect">
            <a:avLst/>
          </a:prstGeom>
          <a:noFill/>
          <a:ln>
            <a:noFill/>
          </a:ln>
        </p:spPr>
        <p:txBody>
          <a:bodyPr spcFirstLastPara="1" vert="horz" wrap="square" lIns="121900" tIns="121900" rIns="121900" bIns="121900" rtlCol="0" anchor="b" anchorCtr="0">
            <a:noAutofit/>
          </a:bodyPr>
          <a:lstStyle/>
          <a:p>
            <a:pPr algn="l">
              <a:lnSpc>
                <a:spcPct val="100000"/>
              </a:lnSpc>
              <a:spcBef>
                <a:spcPts val="0"/>
              </a:spcBef>
              <a:buSzPts val="5000"/>
            </a:pPr>
            <a:r>
              <a:rPr lang="en-US"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6.4.2 Về xây dựng đạo đức cách mạng</a:t>
            </a:r>
            <a:endParaRPr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457C088E-B6E8-8F42-7F39-E665475C66D3}"/>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457C088E-B6E8-8F42-7F39-E665475C66D3}"/>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63A58A85-51A0-2D81-C5C5-BBFB336C8B1D}"/>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63A58A85-51A0-2D81-C5C5-BBFB336C8B1D}"/>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13037454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63000"/>
          </a:schemeClr>
        </a:solidFill>
        <a:effectLst/>
      </p:bgPr>
    </p:bg>
    <p:spTree>
      <p:nvGrpSpPr>
        <p:cNvPr id="1" name="Shape 715">
          <a:extLst>
            <a:ext uri="{FF2B5EF4-FFF2-40B4-BE49-F238E27FC236}">
              <a16:creationId xmlns:a16="http://schemas.microsoft.com/office/drawing/2014/main" id="{7CE5CE9D-F178-FF3E-4C07-D64D51166825}"/>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455B5CE-469F-1E15-5F54-8E028811C46E}"/>
              </a:ext>
            </a:extLst>
          </p:cNvPr>
          <p:cNvSpPr/>
          <p:nvPr/>
        </p:nvSpPr>
        <p:spPr>
          <a:xfrm>
            <a:off x="-100917" y="828015"/>
            <a:ext cx="12047838" cy="5165124"/>
          </a:xfrm>
          <a:prstGeom prst="roundRect">
            <a:avLst>
              <a:gd name="adj" fmla="val 2931"/>
            </a:avLst>
          </a:prstGeom>
          <a:solidFill>
            <a:schemeClr val="accent2">
              <a:lumMod val="20000"/>
              <a:lumOff val="80000"/>
              <a:alpha val="6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3D09BBA-7A78-BAE7-500C-5AF584CEA8DC}"/>
              </a:ext>
            </a:extLst>
          </p:cNvPr>
          <p:cNvSpPr txBox="1"/>
          <p:nvPr/>
        </p:nvSpPr>
        <p:spPr>
          <a:xfrm>
            <a:off x="5351245" y="1123921"/>
            <a:ext cx="6434355" cy="3732817"/>
          </a:xfrm>
          <a:prstGeom prst="rect">
            <a:avLst/>
          </a:prstGeom>
          <a:noFill/>
        </p:spPr>
        <p:txBody>
          <a:bodyPr wrap="square" anchor="ctr">
            <a:spAutoFit/>
          </a:bodyPr>
          <a:lstStyle/>
          <a:p>
            <a:pPr marL="111125" lvl="1" algn="just">
              <a:lnSpc>
                <a:spcPct val="150000"/>
              </a:lnSpc>
              <a:buClr>
                <a:srgbClr val="5A3015"/>
              </a:buClr>
              <a:buSzPts val="1400"/>
            </a:pPr>
            <a:r>
              <a:rPr lang="vi-VN" sz="2300" spc="-15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300" spc="-150">
                <a:latin typeface="NewCentury-Narrow" panose="020B0500000000000000" pitchFamily="34" charset="0"/>
                <a:ea typeface="NewCentury-Narrow" panose="020B0500000000000000" pitchFamily="34" charset="0"/>
                <a:cs typeface="NewCentury-Narrow" panose="020B0500000000000000" pitchFamily="34" charset="0"/>
              </a:rPr>
              <a:t>Trong sự nghiệp đổi mới, nền kinh tế thị trường định hướng xã hội chủ nghĩa và hội nhập quốc tế, tác động của kinh tế tri thức, cuộc cách mạng công nghiệp lần thứ tư,... một nền đạo đức mới đang hình thành, là nguồn động lực quan trọng của sự nghiệp phát triển đất nước</a:t>
            </a:r>
            <a:r>
              <a:rPr lang="en-US" sz="2300" spc="-150">
                <a:latin typeface="NewCentury-Narrow" panose="020B0500000000000000" pitchFamily="34" charset="0"/>
                <a:ea typeface="NewCentury-Narrow" panose="020B0500000000000000" pitchFamily="34" charset="0"/>
                <a:cs typeface="NewCentury-Narrow" panose="020B0500000000000000" pitchFamily="34" charset="0"/>
              </a:rPr>
              <a:t>.</a:t>
            </a:r>
          </a:p>
          <a:p>
            <a:pPr marL="111125" algn="just">
              <a:lnSpc>
                <a:spcPct val="150000"/>
              </a:lnSpc>
            </a:pPr>
            <a:r>
              <a:rPr lang="vi-VN" sz="2300" spc="-15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300" spc="-150">
                <a:latin typeface="NewCentury-Narrow" panose="020B0500000000000000" pitchFamily="34" charset="0"/>
                <a:ea typeface="NewCentury-Narrow" panose="020B0500000000000000" pitchFamily="34" charset="0"/>
                <a:cs typeface="NewCentury-Narrow" panose="020B0500000000000000" pitchFamily="34" charset="0"/>
              </a:rPr>
              <a:t>Bên cạnh đó, đất nước còn có những hiểu hiện tiêu cực</a:t>
            </a:r>
            <a:r>
              <a:rPr lang="en-US" sz="2300" spc="-150">
                <a:latin typeface="NewCentury-Narrow" panose="020B0500000000000000" pitchFamily="34" charset="0"/>
                <a:ea typeface="NewCentury-Narrow" panose="020B0500000000000000" pitchFamily="34" charset="0"/>
                <a:cs typeface="NewCentury-Narrow" panose="020B0500000000000000" pitchFamily="34" charset="0"/>
              </a:rPr>
              <a:t> trong phương diện văn hóa, đạo đức.</a:t>
            </a:r>
          </a:p>
        </p:txBody>
      </p:sp>
      <p:pic>
        <p:nvPicPr>
          <p:cNvPr id="2" name="Picture 1" descr="C:\Users\QUOC HUY\Desktop\Logo_Đại_học_FPT.png">
            <a:extLst>
              <a:ext uri="{FF2B5EF4-FFF2-40B4-BE49-F238E27FC236}">
                <a16:creationId xmlns:a16="http://schemas.microsoft.com/office/drawing/2014/main" id="{3EB3A832-1902-A743-BB71-E70E65F0B1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0CC67FB9-5B34-4697-9DC9-BDE87EDB65D3}"/>
              </a:ext>
            </a:extLst>
          </p:cNvPr>
          <p:cNvSpPr/>
          <p:nvPr/>
        </p:nvSpPr>
        <p:spPr>
          <a:xfrm>
            <a:off x="241322" y="1013253"/>
            <a:ext cx="4830756" cy="3546390"/>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20000"/>
              </a:lnSpc>
              <a:spcBef>
                <a:spcPts val="0"/>
              </a:spcBef>
              <a:spcAft>
                <a:spcPts val="500"/>
              </a:spcAft>
            </a:pPr>
            <a:endParaRPr lang="en-US" sz="18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4FC10D46-16BD-5213-3CF2-A56C52D277C9}"/>
              </a:ext>
            </a:extLst>
          </p:cNvPr>
          <p:cNvSpPr txBox="1"/>
          <p:nvPr/>
        </p:nvSpPr>
        <p:spPr>
          <a:xfrm>
            <a:off x="1248034" y="1245575"/>
            <a:ext cx="3885829" cy="3084434"/>
          </a:xfrm>
          <a:prstGeom prst="rect">
            <a:avLst/>
          </a:prstGeom>
          <a:noFill/>
        </p:spPr>
        <p:txBody>
          <a:bodyPr wrap="square">
            <a:spAutoFit/>
          </a:bodyPr>
          <a:lstStyle/>
          <a:p>
            <a:pPr marL="152396" algn="just">
              <a:lnSpc>
                <a:spcPct val="150000"/>
              </a:lnSpc>
              <a:buClr>
                <a:srgbClr val="5A3015"/>
              </a:buClr>
              <a:buSzPts val="1800"/>
            </a:pPr>
            <a:r>
              <a:rPr lang="vi-VN" sz="2200">
                <a:solidFill>
                  <a:schemeClr val="accent1">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Hồ Chí Minh cho rằng</a:t>
            </a:r>
            <a:r>
              <a:rPr lang="en-US" sz="2200">
                <a:solidFill>
                  <a:schemeClr val="accent1">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a:t>
            </a:r>
          </a:p>
          <a:p>
            <a:pPr marL="152396" algn="just">
              <a:lnSpc>
                <a:spcPct val="150000"/>
              </a:lnSpc>
              <a:buClr>
                <a:srgbClr val="5A3015"/>
              </a:buClr>
              <a:buSzPts val="1800"/>
            </a:pPr>
            <a:r>
              <a:rPr lang="en-US" sz="2200">
                <a:solidFill>
                  <a:schemeClr val="accent1">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Đ</a:t>
            </a:r>
            <a:r>
              <a:rPr lang="vi-VN" sz="2200">
                <a:solidFill>
                  <a:schemeClr val="accent1">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ối với các dân tộc phương Đông vốn giàu tình cảm, trọng đạo lý, việc tu dưỡng đạo đức của mỗi cá nhân, mỗi con người có vai trò v</a:t>
            </a:r>
            <a:r>
              <a:rPr lang="en-US" sz="2200">
                <a:solidFill>
                  <a:schemeClr val="accent1">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ô</a:t>
            </a:r>
            <a:r>
              <a:rPr lang="vi-VN" sz="2200">
                <a:solidFill>
                  <a:schemeClr val="accent1">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 cùng quan trọng.</a:t>
            </a:r>
            <a:endParaRPr lang="vi-VN" sz="220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Poppins"/>
            </a:endParaRPr>
          </a:p>
        </p:txBody>
      </p:sp>
      <p:pic>
        <p:nvPicPr>
          <p:cNvPr id="10" name="Graphic 9" descr="Arrow Rotate left">
            <a:extLst>
              <a:ext uri="{FF2B5EF4-FFF2-40B4-BE49-F238E27FC236}">
                <a16:creationId xmlns:a16="http://schemas.microsoft.com/office/drawing/2014/main" id="{F958801F-9D5B-5C9A-4AA6-90BE724AB6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984652">
            <a:off x="6007469" y="4918844"/>
            <a:ext cx="914400" cy="914400"/>
          </a:xfrm>
          <a:prstGeom prst="rect">
            <a:avLst/>
          </a:prstGeom>
        </p:spPr>
      </p:pic>
      <p:sp>
        <p:nvSpPr>
          <p:cNvPr id="6" name="Hexagon 5">
            <a:extLst>
              <a:ext uri="{FF2B5EF4-FFF2-40B4-BE49-F238E27FC236}">
                <a16:creationId xmlns:a16="http://schemas.microsoft.com/office/drawing/2014/main" id="{0B063020-AB0D-36D2-18C6-D0D3C3ECC127}"/>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6.4.2</a:t>
            </a:r>
          </a:p>
        </p:txBody>
      </p:sp>
      <p:sp>
        <p:nvSpPr>
          <p:cNvPr id="11" name="Rectangle: Rounded Corners 10">
            <a:extLst>
              <a:ext uri="{FF2B5EF4-FFF2-40B4-BE49-F238E27FC236}">
                <a16:creationId xmlns:a16="http://schemas.microsoft.com/office/drawing/2014/main" id="{BA06B473-CB2F-8D58-7E3B-391642D09212}"/>
              </a:ext>
            </a:extLst>
          </p:cNvPr>
          <p:cNvSpPr/>
          <p:nvPr/>
        </p:nvSpPr>
        <p:spPr>
          <a:xfrm>
            <a:off x="6882721" y="5121922"/>
            <a:ext cx="4779309" cy="1000795"/>
          </a:xfrm>
          <a:prstGeom prst="roundRect">
            <a:avLst>
              <a:gd name="adj" fmla="val 10545"/>
            </a:avLst>
          </a:prstGeom>
          <a:solidFill>
            <a:schemeClr val="accent5">
              <a:lumMod val="40000"/>
              <a:lumOff val="60000"/>
              <a:alpha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87D7E0-7BFB-54BF-D17D-0BFEF15DBBD9}"/>
              </a:ext>
            </a:extLst>
          </p:cNvPr>
          <p:cNvSpPr txBox="1"/>
          <p:nvPr/>
        </p:nvSpPr>
        <p:spPr>
          <a:xfrm>
            <a:off x="7018645" y="5142175"/>
            <a:ext cx="4527756" cy="954107"/>
          </a:xfrm>
          <a:prstGeom prst="rect">
            <a:avLst/>
          </a:prstGeom>
          <a:noFill/>
        </p:spPr>
        <p:txBody>
          <a:bodyPr wrap="square" anchor="ctr">
            <a:spAutoFit/>
          </a:bodyPr>
          <a:lstStyle/>
          <a:p>
            <a:pPr algn="ctr"/>
            <a:r>
              <a:rPr lang="vi-VN" sz="2800" spc="-150">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Do đó, cần phải tiếp tục đẩy mạnh việc học tập tư tưởng đạo đức Hồ Chí Minh.</a:t>
            </a:r>
            <a:endParaRPr lang="en-US" sz="2800" spc="-150">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extLst>
      <p:ext uri="{BB962C8B-B14F-4D97-AF65-F5344CB8AC3E}">
        <p14:creationId xmlns:p14="http://schemas.microsoft.com/office/powerpoint/2010/main" val="405698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3" grpId="0" animBg="1"/>
      <p:bldP spid="7"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F64E5-65A3-8DB5-3128-EF7E13855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5330" y="0"/>
            <a:ext cx="9484460" cy="6858000"/>
          </a:xfrm>
          <a:prstGeom prst="rect">
            <a:avLst/>
          </a:prstGeom>
          <a:solidFill>
            <a:schemeClr val="accent4">
              <a:lumMod val="20000"/>
              <a:lumOff val="80000"/>
            </a:schemeClr>
          </a:solidFill>
        </p:spPr>
      </p:pic>
      <p:sp>
        <p:nvSpPr>
          <p:cNvPr id="4" name="Rectangle: Rounded Corners 3">
            <a:extLst>
              <a:ext uri="{FF2B5EF4-FFF2-40B4-BE49-F238E27FC236}">
                <a16:creationId xmlns:a16="http://schemas.microsoft.com/office/drawing/2014/main" id="{2A6681E2-F6CE-125D-5B28-5293122B4745}"/>
              </a:ext>
            </a:extLst>
          </p:cNvPr>
          <p:cNvSpPr/>
          <p:nvPr/>
        </p:nvSpPr>
        <p:spPr>
          <a:xfrm>
            <a:off x="497710" y="749462"/>
            <a:ext cx="11215869" cy="5538486"/>
          </a:xfrm>
          <a:prstGeom prst="roundRect">
            <a:avLst>
              <a:gd name="adj" fmla="val 3919"/>
            </a:avLst>
          </a:prstGeom>
          <a:solidFill>
            <a:schemeClr val="accent5">
              <a:lumMod val="20000"/>
              <a:lumOff val="80000"/>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C1117E-4280-B7BF-27F0-3078FFFFB64E}"/>
              </a:ext>
            </a:extLst>
          </p:cNvPr>
          <p:cNvSpPr txBox="1"/>
          <p:nvPr/>
        </p:nvSpPr>
        <p:spPr>
          <a:xfrm>
            <a:off x="937548" y="5360008"/>
            <a:ext cx="9954228" cy="76944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vi-VN" sz="2200" i="1">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2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Học tập tư tưởng đạo đức H</a:t>
            </a:r>
            <a:r>
              <a:rPr lang="en-US" sz="22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ồ</a:t>
            </a:r>
            <a:r>
              <a:rPr lang="vi-VN" sz="22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Chí Minh là học tấm gương về chủ nghĩa yêu nước kết hợp với chủ nghĩa quốc tế vô sản trong sáng</a:t>
            </a:r>
            <a:endParaRPr lang="en-US" sz="220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6" name="TextBox 5">
            <a:extLst>
              <a:ext uri="{FF2B5EF4-FFF2-40B4-BE49-F238E27FC236}">
                <a16:creationId xmlns:a16="http://schemas.microsoft.com/office/drawing/2014/main" id="{B8067039-3ACE-8F92-4E7E-80677E100405}"/>
              </a:ext>
            </a:extLst>
          </p:cNvPr>
          <p:cNvSpPr txBox="1"/>
          <p:nvPr/>
        </p:nvSpPr>
        <p:spPr>
          <a:xfrm>
            <a:off x="937542" y="4597290"/>
            <a:ext cx="10316916" cy="76944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vi-VN" sz="2200" i="1">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2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Học tập đạo đức cách mạng của Hồ Chí Minh còn là học tập và làm theo tấm gương về ý chí và nghị lực tinh thần to lớn, quyết tâm vượt qua mọi thử thách, gian nguy để đạt được mục đích cuộc sống.</a:t>
            </a:r>
            <a:r>
              <a:rPr lang="vi-VN" sz="22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endParaRPr lang="en-US" sz="220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7" name="TextBox 6">
            <a:extLst>
              <a:ext uri="{FF2B5EF4-FFF2-40B4-BE49-F238E27FC236}">
                <a16:creationId xmlns:a16="http://schemas.microsoft.com/office/drawing/2014/main" id="{5E8FE3C2-0E30-4D87-C3E4-D69FC52E2A06}"/>
              </a:ext>
            </a:extLst>
          </p:cNvPr>
          <p:cNvSpPr txBox="1"/>
          <p:nvPr/>
        </p:nvSpPr>
        <p:spPr>
          <a:xfrm>
            <a:off x="937542" y="3084990"/>
            <a:ext cx="5818208" cy="144655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vi-VN" sz="2200" i="1">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2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Học tập đạo đức Hồ Chí Minh là phủi có đức tin tuyệt đối vào sức mạnh của nhân dân, kính trọng nhân dân và hết lòng, hết sức phục vụ nhân dân; luôn nhẫn ái, vị tha, khoan dung và nhân hậu với con người.</a:t>
            </a:r>
            <a:endParaRPr lang="en-US" sz="220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8" name="TextBox 7">
            <a:extLst>
              <a:ext uri="{FF2B5EF4-FFF2-40B4-BE49-F238E27FC236}">
                <a16:creationId xmlns:a16="http://schemas.microsoft.com/office/drawing/2014/main" id="{A43BE715-9EB6-84E0-8136-58B354359BC5}"/>
              </a:ext>
            </a:extLst>
          </p:cNvPr>
          <p:cNvSpPr txBox="1"/>
          <p:nvPr/>
        </p:nvSpPr>
        <p:spPr>
          <a:xfrm>
            <a:off x="904755" y="1974237"/>
            <a:ext cx="5611791" cy="110799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vi-VN" sz="2200" i="1">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2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Học tập đạo đức cách mạng của Hồ Chí Minh là phải dưỡng, rèn luyện theo tấm gương cần, kiệm, liêm, chính, chí </a:t>
            </a:r>
            <a:r>
              <a:rPr lang="vi-VN" sz="2200" i="1">
                <a:solidFill>
                  <a:schemeClr val="tx1">
                    <a:lumMod val="95000"/>
                    <a:lumOff val="5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công</a:t>
            </a:r>
            <a:r>
              <a:rPr lang="vi-VN" sz="22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vô </a:t>
            </a:r>
            <a:r>
              <a:rPr lang="vi-VN" sz="22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tư; đức khiêm tốn, trung thực.</a:t>
            </a:r>
            <a:r>
              <a:rPr lang="vi-VN" sz="22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endParaRPr lang="en-US" sz="220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9" name="TextBox 8">
            <a:extLst>
              <a:ext uri="{FF2B5EF4-FFF2-40B4-BE49-F238E27FC236}">
                <a16:creationId xmlns:a16="http://schemas.microsoft.com/office/drawing/2014/main" id="{7B7EB2C7-A83B-78C4-5D55-A25367503D51}"/>
              </a:ext>
            </a:extLst>
          </p:cNvPr>
          <p:cNvSpPr txBox="1"/>
          <p:nvPr/>
        </p:nvSpPr>
        <p:spPr>
          <a:xfrm>
            <a:off x="918255" y="888092"/>
            <a:ext cx="5611791" cy="110799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vi-VN" sz="2200" i="1">
                <a:solidFill>
                  <a:srgbClr val="FF0000"/>
                </a:solidFill>
                <a:effectLst/>
                <a:latin typeface="Calibri" panose="020F0502020204030204" pitchFamily="34" charset="0"/>
                <a:ea typeface="Calibri" panose="020F0502020204030204" pitchFamily="34" charset="0"/>
                <a:cs typeface="Calibri" panose="020F0502020204030204" pitchFamily="34" charset="0"/>
              </a:rPr>
              <a:t>●</a:t>
            </a:r>
            <a:r>
              <a:rPr lang="vi-VN" sz="22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Học tập đạo đc cách mạng Hồ Chí Minh là phải trung với nước hiếu với dân, suốt đời đấu tranh cho sự nghiệp cách mạng.</a:t>
            </a:r>
            <a:r>
              <a:rPr lang="vi-VN" sz="22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endParaRPr lang="en-US" sz="2200">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2" name="Picture 1" descr="C:\Users\QUOC HUY\Desktop\Logo_Đại_học_FPT.png">
            <a:extLst>
              <a:ext uri="{FF2B5EF4-FFF2-40B4-BE49-F238E27FC236}">
                <a16:creationId xmlns:a16="http://schemas.microsoft.com/office/drawing/2014/main" id="{1D1D7FA4-8DED-9709-7B1C-0147779551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0" name="Hexagon 9">
            <a:extLst>
              <a:ext uri="{FF2B5EF4-FFF2-40B4-BE49-F238E27FC236}">
                <a16:creationId xmlns:a16="http://schemas.microsoft.com/office/drawing/2014/main" id="{675D93D0-136E-CB64-8291-12CAB45FC881}"/>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6.4.2</a:t>
            </a:r>
          </a:p>
        </p:txBody>
      </p:sp>
      <p:sp>
        <p:nvSpPr>
          <p:cNvPr id="12" name="TextBox 11">
            <a:extLst>
              <a:ext uri="{FF2B5EF4-FFF2-40B4-BE49-F238E27FC236}">
                <a16:creationId xmlns:a16="http://schemas.microsoft.com/office/drawing/2014/main" id="{4A4FC203-5DAC-6AE6-9C1E-A34BFB812F13}"/>
              </a:ext>
            </a:extLst>
          </p:cNvPr>
          <p:cNvSpPr txBox="1"/>
          <p:nvPr/>
        </p:nvSpPr>
        <p:spPr>
          <a:xfrm>
            <a:off x="1678335" y="322601"/>
            <a:ext cx="7974957" cy="369332"/>
          </a:xfrm>
          <a:prstGeom prst="rect">
            <a:avLst/>
          </a:prstGeom>
          <a:noFill/>
        </p:spPr>
        <p:txBody>
          <a:bodyPr wrap="square">
            <a:prstTxWarp prst="textChevron">
              <a:avLst/>
            </a:prstTxWarp>
            <a:spAutoFit/>
          </a:bodyPr>
          <a:lstStyle/>
          <a:p>
            <a:r>
              <a:rPr lang="en-US" b="1" i="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Nội dung học tập theo tư tưởng – tấm sương đạo đức – lối sống – phong cách Hồ Chí Minh</a:t>
            </a:r>
            <a:endParaRPr lang="en-US" b="1">
              <a:solidFill>
                <a:srgbClr val="0066FF"/>
              </a:solidFill>
            </a:endParaRPr>
          </a:p>
        </p:txBody>
      </p:sp>
    </p:spTree>
    <p:extLst>
      <p:ext uri="{BB962C8B-B14F-4D97-AF65-F5344CB8AC3E}">
        <p14:creationId xmlns:p14="http://schemas.microsoft.com/office/powerpoint/2010/main" val="89146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tile tx="0" ty="0" sx="100000" sy="100000" flip="none" algn="tl"/>
        </a:blipFill>
        <a:effectLst/>
      </p:bgPr>
    </p:bg>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2FA7BF9-5461-4601-B725-4A0AC892F3B7}"/>
              </a:ext>
            </a:extLst>
          </p:cNvPr>
          <p:cNvSpPr>
            <a:spLocks noGrp="1"/>
          </p:cNvSpPr>
          <p:nvPr>
            <p:ph type="subTitle" idx="4294967295"/>
          </p:nvPr>
        </p:nvSpPr>
        <p:spPr>
          <a:xfrm>
            <a:off x="775504" y="1450740"/>
            <a:ext cx="10648709" cy="5139360"/>
          </a:xfrm>
          <a:solidFill>
            <a:schemeClr val="accent5">
              <a:lumMod val="20000"/>
              <a:lumOff val="80000"/>
              <a:alpha val="60000"/>
            </a:schemeClr>
          </a:solidFill>
        </p:spPr>
        <p:txBody>
          <a:bodyPr>
            <a:normAutofit fontScale="92500" lnSpcReduction="20000"/>
          </a:bodyPr>
          <a:lstStyle/>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1. Đảng Cộng sản Việt Nam: Văn kiện Đại hội đại biểu toàn quốc lần thứ XII, Nxb. Chính trị quốc gia, Hà Nội. 2016.</a:t>
            </a:r>
            <a:endParaRPr lang="en-US" dirty="0">
              <a:latin typeface="Times New Roman" panose="02020603050405020304" pitchFamily="18" charset="0"/>
              <a:cs typeface="Times New Roman" panose="02020603050405020304" pitchFamily="18" charset="0"/>
            </a:endParaRPr>
          </a:p>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2. Phạm Văn Đồng: Hồ Chí Minh, tinh hoa và khí phách của dân tộc, Nxb. Chính trị quốc gia, Hà Nội, 2012.</a:t>
            </a:r>
            <a:endParaRPr lang="en-US" dirty="0">
              <a:latin typeface="Times New Roman" panose="02020603050405020304" pitchFamily="18" charset="0"/>
              <a:cs typeface="Times New Roman" panose="02020603050405020304" pitchFamily="18" charset="0"/>
            </a:endParaRPr>
          </a:p>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3. Đại tướng Võ Nguyên Giáp (Chủ biên); Tư tưởng Hồ Chí Minh và con đường cách mạng Việt Nam, Nxb. Chính trị quốc gia, Hà Nội, 1997.</a:t>
            </a:r>
            <a:endParaRPr lang="en-US" dirty="0">
              <a:latin typeface="Times New Roman" panose="02020603050405020304" pitchFamily="18" charset="0"/>
              <a:cs typeface="Times New Roman" panose="02020603050405020304" pitchFamily="18" charset="0"/>
            </a:endParaRPr>
          </a:p>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4. Trần Văn Giàu: “Nhân cách của Chủ tịch Hồ Chí Minh”, trong: Hồ Chí Minh - Anh hùng giải phóng dân tộc, danh nhân văn hóa thế giới ”, Nxb. Khoa học xã hội, Hà Nội, 1990.</a:t>
            </a:r>
            <a:endParaRPr lang="en-US" dirty="0">
              <a:latin typeface="Times New Roman" panose="02020603050405020304" pitchFamily="18" charset="0"/>
              <a:cs typeface="Times New Roman" panose="02020603050405020304" pitchFamily="18" charset="0"/>
            </a:endParaRPr>
          </a:p>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5. Hồ Chí Minh: Toàn tập, các tập 4, 5, 10, 15, Nxb. Chính trị quốc gia, Hà Nội. </a:t>
            </a:r>
            <a:endParaRPr lang="en-US" dirty="0">
              <a:latin typeface="Times New Roman" panose="02020603050405020304" pitchFamily="18" charset="0"/>
              <a:cs typeface="Times New Roman" panose="02020603050405020304" pitchFamily="18" charset="0"/>
            </a:endParaRPr>
          </a:p>
          <a:p>
            <a:pPr marL="0" indent="0" algn="just">
              <a:lnSpc>
                <a:spcPct val="107000"/>
              </a:lnSpc>
              <a:spcBef>
                <a:spcPts val="400"/>
              </a:spcBef>
              <a:spcAft>
                <a:spcPts val="400"/>
              </a:spcAft>
              <a:buNone/>
            </a:pPr>
            <a:r>
              <a:rPr lang="vi-VN" dirty="0">
                <a:latin typeface="Times New Roman" panose="02020603050405020304" pitchFamily="18" charset="0"/>
                <a:cs typeface="Times New Roman" panose="02020603050405020304" pitchFamily="18" charset="0"/>
              </a:rPr>
              <a:t>6. Bùi Đình Phong: Hồ Chí Minh văn hóa soi đường cho quốc dân đi, Nxb. Tổng hợp thành phố Hồ Chí Minh, </a:t>
            </a:r>
            <a:r>
              <a:rPr lang="vi-VN">
                <a:latin typeface="Times New Roman" panose="02020603050405020304" pitchFamily="18" charset="0"/>
                <a:cs typeface="Times New Roman" panose="02020603050405020304" pitchFamily="18" charset="0"/>
              </a:rPr>
              <a:t>2016.</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29B433AE-BE6C-4915-88F6-B026868AB1A1}"/>
              </a:ext>
            </a:extLst>
          </p:cNvPr>
          <p:cNvSpPr>
            <a:spLocks noGrp="1"/>
          </p:cNvSpPr>
          <p:nvPr>
            <p:ph type="title" idx="4294967295"/>
          </p:nvPr>
        </p:nvSpPr>
        <p:spPr>
          <a:xfrm>
            <a:off x="2430685" y="261315"/>
            <a:ext cx="6852212" cy="981075"/>
          </a:xfrm>
        </p:spPr>
        <p:txBody>
          <a:bodyPr>
            <a:normAutofit fontScale="90000"/>
          </a:bodyPr>
          <a:lstStyle/>
          <a:p>
            <a:r>
              <a:rPr lang="en-US">
                <a:latin typeface="NewCentury-Narrow" panose="020B0500000000000000" pitchFamily="34" charset="0"/>
                <a:ea typeface="NewCentury-Narrow" panose="020B0500000000000000" pitchFamily="34" charset="0"/>
                <a:cs typeface="NewCentury-Narrow" panose="020B0500000000000000" pitchFamily="34" charset="0"/>
              </a:rPr>
              <a:t>Danh Mục Tài Liệu Tham Khảo</a:t>
            </a:r>
            <a:endParaRPr lang="en-US"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D3EBD059-CEDC-E5D2-27E0-06162ECE84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FAE58C-E7A7-6E00-374C-2844159BA4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spTree>
    <p:extLst>
      <p:ext uri="{BB962C8B-B14F-4D97-AF65-F5344CB8AC3E}">
        <p14:creationId xmlns:p14="http://schemas.microsoft.com/office/powerpoint/2010/main" val="4237881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prstTxWarp prst="textChevron">
              <a:avLst/>
            </a:prstTxWarp>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1098</Words>
  <Application>Microsoft Office PowerPoint</Application>
  <PresentationFormat>Widescreen</PresentationFormat>
  <Paragraphs>48</Paragraphs>
  <Slides>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NewCentury-Narrow</vt:lpstr>
      <vt:lpstr>Times New Roman</vt:lpstr>
      <vt:lpstr>ZapfChancery-Medium</vt:lpstr>
      <vt:lpstr>Office Theme</vt:lpstr>
      <vt:lpstr>PowerPoint Presentation</vt:lpstr>
      <vt:lpstr>6.4. Xây dựng văn hóa, đạo đức, con người Việt Nam hiện nay theo tư tưởng Hồ Chí Minh</vt:lpstr>
      <vt:lpstr>PowerPoint Presentation</vt:lpstr>
      <vt:lpstr>PowerPoint Presentation</vt:lpstr>
      <vt:lpstr>6.4.2 Về xây dựng đạo đức cách mạng</vt:lpstr>
      <vt:lpstr>PowerPoint Presentation</vt:lpstr>
      <vt:lpstr>PowerPoint Presentation</vt:lpstr>
      <vt:lpstr>Danh Mục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11</cp:revision>
  <dcterms:created xsi:type="dcterms:W3CDTF">2024-02-21T06:26:51Z</dcterms:created>
  <dcterms:modified xsi:type="dcterms:W3CDTF">2024-03-07T13:03:51Z</dcterms:modified>
</cp:coreProperties>
</file>